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76" r:id="rId4"/>
    <p:sldId id="275" r:id="rId5"/>
    <p:sldId id="278" r:id="rId6"/>
    <p:sldId id="279" r:id="rId7"/>
    <p:sldId id="281" r:id="rId8"/>
    <p:sldId id="269" r:id="rId9"/>
    <p:sldId id="273" r:id="rId10"/>
    <p:sldId id="272" r:id="rId11"/>
    <p:sldId id="274" r:id="rId12"/>
    <p:sldId id="261" r:id="rId13"/>
    <p:sldId id="280" r:id="rId14"/>
    <p:sldId id="263" r:id="rId15"/>
    <p:sldId id="265" r:id="rId16"/>
    <p:sldId id="271" r:id="rId17"/>
    <p:sldId id="267" r:id="rId18"/>
    <p:sldId id="270" r:id="rId19"/>
    <p:sldId id="277"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48FA2-7ED4-4826-B2AD-50136FCC018A}" v="7" dt="2023-05-01T03:26:25.368"/>
    <p1510:client id="{FB4A134C-AD8A-432D-86AF-4C96CAB49C91}" v="5" dt="2023-05-01T17:08:49.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7" autoAdjust="0"/>
    <p:restoredTop sz="94660"/>
  </p:normalViewPr>
  <p:slideViewPr>
    <p:cSldViewPr snapToGrid="0">
      <p:cViewPr varScale="1">
        <p:scale>
          <a:sx n="68" d="100"/>
          <a:sy n="68" d="100"/>
        </p:scale>
        <p:origin x="1302" y="96"/>
      </p:cViewPr>
      <p:guideLst/>
    </p:cSldViewPr>
  </p:slideViewPr>
  <p:notesTextViewPr>
    <p:cViewPr>
      <p:scale>
        <a:sx n="3" d="2"/>
        <a:sy n="3" d="2"/>
      </p:scale>
      <p:origin x="0" y="0"/>
    </p:cViewPr>
  </p:notesText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Williams" userId="2e16d8dc06b776cc" providerId="LiveId" clId="{35C01CD1-DDDC-475C-B08F-81C700055191}"/>
    <pc:docChg chg="modSld">
      <pc:chgData name="James Williams" userId="2e16d8dc06b776cc" providerId="LiveId" clId="{35C01CD1-DDDC-475C-B08F-81C700055191}" dt="2023-05-01T13:52:43.087" v="46" actId="20577"/>
      <pc:docMkLst>
        <pc:docMk/>
      </pc:docMkLst>
      <pc:sldChg chg="modSp mod">
        <pc:chgData name="James Williams" userId="2e16d8dc06b776cc" providerId="LiveId" clId="{35C01CD1-DDDC-475C-B08F-81C700055191}" dt="2023-05-01T13:52:43.087" v="46" actId="20577"/>
        <pc:sldMkLst>
          <pc:docMk/>
          <pc:sldMk cId="2308619101" sldId="269"/>
        </pc:sldMkLst>
        <pc:spChg chg="mod">
          <ac:chgData name="James Williams" userId="2e16d8dc06b776cc" providerId="LiveId" clId="{35C01CD1-DDDC-475C-B08F-81C700055191}" dt="2023-05-01T13:52:43.087" v="46" actId="20577"/>
          <ac:spMkLst>
            <pc:docMk/>
            <pc:sldMk cId="2308619101" sldId="269"/>
            <ac:spMk id="3" creationId="{00000000-0000-0000-0000-000000000000}"/>
          </ac:spMkLst>
        </pc:spChg>
      </pc:sldChg>
    </pc:docChg>
  </pc:docChgLst>
  <pc:docChgLst>
    <pc:chgData name="James Williams" userId="2e16d8dc06b776cc" providerId="LiveId" clId="{7D4C4A53-E6F8-4E0F-847C-C863BFD4CEC4}"/>
    <pc:docChg chg="undo custSel addSld modSld sldOrd">
      <pc:chgData name="James Williams" userId="2e16d8dc06b776cc" providerId="LiveId" clId="{7D4C4A53-E6F8-4E0F-847C-C863BFD4CEC4}" dt="2022-09-21T06:04:32.092" v="1194" actId="20577"/>
      <pc:docMkLst>
        <pc:docMk/>
      </pc:docMkLst>
      <pc:sldChg chg="modSp mod">
        <pc:chgData name="James Williams" userId="2e16d8dc06b776cc" providerId="LiveId" clId="{7D4C4A53-E6F8-4E0F-847C-C863BFD4CEC4}" dt="2022-09-21T05:37:58.228" v="68" actId="20577"/>
        <pc:sldMkLst>
          <pc:docMk/>
          <pc:sldMk cId="1377485948" sldId="256"/>
        </pc:sldMkLst>
        <pc:spChg chg="mod">
          <ac:chgData name="James Williams" userId="2e16d8dc06b776cc" providerId="LiveId" clId="{7D4C4A53-E6F8-4E0F-847C-C863BFD4CEC4}" dt="2022-09-21T05:37:58.228" v="68" actId="20577"/>
          <ac:spMkLst>
            <pc:docMk/>
            <pc:sldMk cId="1377485948" sldId="256"/>
            <ac:spMk id="5" creationId="{00000000-0000-0000-0000-000000000000}"/>
          </ac:spMkLst>
        </pc:spChg>
      </pc:sldChg>
      <pc:sldChg chg="modSp mod">
        <pc:chgData name="James Williams" userId="2e16d8dc06b776cc" providerId="LiveId" clId="{7D4C4A53-E6F8-4E0F-847C-C863BFD4CEC4}" dt="2022-09-21T05:38:57.515" v="126" actId="20577"/>
        <pc:sldMkLst>
          <pc:docMk/>
          <pc:sldMk cId="3728700892" sldId="257"/>
        </pc:sldMkLst>
        <pc:spChg chg="mod">
          <ac:chgData name="James Williams" userId="2e16d8dc06b776cc" providerId="LiveId" clId="{7D4C4A53-E6F8-4E0F-847C-C863BFD4CEC4}" dt="2022-09-21T05:38:57.515" v="126" actId="20577"/>
          <ac:spMkLst>
            <pc:docMk/>
            <pc:sldMk cId="3728700892" sldId="257"/>
            <ac:spMk id="6" creationId="{00000000-0000-0000-0000-000000000000}"/>
          </ac:spMkLst>
        </pc:spChg>
      </pc:sldChg>
      <pc:sldChg chg="modSp mod ord">
        <pc:chgData name="James Williams" userId="2e16d8dc06b776cc" providerId="LiveId" clId="{7D4C4A53-E6F8-4E0F-847C-C863BFD4CEC4}" dt="2022-09-21T06:04:32.092" v="1194" actId="20577"/>
        <pc:sldMkLst>
          <pc:docMk/>
          <pc:sldMk cId="3510805469" sldId="262"/>
        </pc:sldMkLst>
        <pc:spChg chg="mod">
          <ac:chgData name="James Williams" userId="2e16d8dc06b776cc" providerId="LiveId" clId="{7D4C4A53-E6F8-4E0F-847C-C863BFD4CEC4}" dt="2022-09-21T05:58:23.679" v="984" actId="20577"/>
          <ac:spMkLst>
            <pc:docMk/>
            <pc:sldMk cId="3510805469" sldId="262"/>
            <ac:spMk id="2" creationId="{00000000-0000-0000-0000-000000000000}"/>
          </ac:spMkLst>
        </pc:spChg>
        <pc:spChg chg="mod">
          <ac:chgData name="James Williams" userId="2e16d8dc06b776cc" providerId="LiveId" clId="{7D4C4A53-E6F8-4E0F-847C-C863BFD4CEC4}" dt="2022-09-21T06:04:32.092" v="1194" actId="20577"/>
          <ac:spMkLst>
            <pc:docMk/>
            <pc:sldMk cId="3510805469" sldId="262"/>
            <ac:spMk id="3" creationId="{00000000-0000-0000-0000-000000000000}"/>
          </ac:spMkLst>
        </pc:spChg>
      </pc:sldChg>
      <pc:sldChg chg="modSp mod ord">
        <pc:chgData name="James Williams" userId="2e16d8dc06b776cc" providerId="LiveId" clId="{7D4C4A53-E6F8-4E0F-847C-C863BFD4CEC4}" dt="2022-09-21T06:02:22.207" v="1119" actId="6549"/>
        <pc:sldMkLst>
          <pc:docMk/>
          <pc:sldMk cId="841281333" sldId="263"/>
        </pc:sldMkLst>
        <pc:spChg chg="mod">
          <ac:chgData name="James Williams" userId="2e16d8dc06b776cc" providerId="LiveId" clId="{7D4C4A53-E6F8-4E0F-847C-C863BFD4CEC4}" dt="2022-09-21T06:02:22.207" v="1119" actId="6549"/>
          <ac:spMkLst>
            <pc:docMk/>
            <pc:sldMk cId="841281333" sldId="263"/>
            <ac:spMk id="3" creationId="{00000000-0000-0000-0000-000000000000}"/>
          </ac:spMkLst>
        </pc:spChg>
      </pc:sldChg>
      <pc:sldChg chg="mod ord modShow">
        <pc:chgData name="James Williams" userId="2e16d8dc06b776cc" providerId="LiveId" clId="{7D4C4A53-E6F8-4E0F-847C-C863BFD4CEC4}" dt="2022-09-21T05:59:20.112" v="987" actId="729"/>
        <pc:sldMkLst>
          <pc:docMk/>
          <pc:sldMk cId="583424178" sldId="265"/>
        </pc:sldMkLst>
      </pc:sldChg>
      <pc:sldChg chg="ord">
        <pc:chgData name="James Williams" userId="2e16d8dc06b776cc" providerId="LiveId" clId="{7D4C4A53-E6F8-4E0F-847C-C863BFD4CEC4}" dt="2022-09-21T06:04:05.438" v="1160"/>
        <pc:sldMkLst>
          <pc:docMk/>
          <pc:sldMk cId="3627342189" sldId="267"/>
        </pc:sldMkLst>
      </pc:sldChg>
      <pc:sldChg chg="modSp mod">
        <pc:chgData name="James Williams" userId="2e16d8dc06b776cc" providerId="LiveId" clId="{7D4C4A53-E6F8-4E0F-847C-C863BFD4CEC4}" dt="2022-09-21T05:42:13.397" v="280" actId="20577"/>
        <pc:sldMkLst>
          <pc:docMk/>
          <pc:sldMk cId="2308619101" sldId="269"/>
        </pc:sldMkLst>
        <pc:spChg chg="mod">
          <ac:chgData name="James Williams" userId="2e16d8dc06b776cc" providerId="LiveId" clId="{7D4C4A53-E6F8-4E0F-847C-C863BFD4CEC4}" dt="2022-09-21T05:42:13.397" v="280" actId="20577"/>
          <ac:spMkLst>
            <pc:docMk/>
            <pc:sldMk cId="2308619101" sldId="269"/>
            <ac:spMk id="3" creationId="{00000000-0000-0000-0000-000000000000}"/>
          </ac:spMkLst>
        </pc:spChg>
      </pc:sldChg>
      <pc:sldChg chg="mod ord modShow">
        <pc:chgData name="James Williams" userId="2e16d8dc06b776cc" providerId="LiveId" clId="{7D4C4A53-E6F8-4E0F-847C-C863BFD4CEC4}" dt="2022-09-21T06:04:00.147" v="1158" actId="729"/>
        <pc:sldMkLst>
          <pc:docMk/>
          <pc:sldMk cId="1060892416" sldId="270"/>
        </pc:sldMkLst>
      </pc:sldChg>
      <pc:sldChg chg="ord">
        <pc:chgData name="James Williams" userId="2e16d8dc06b776cc" providerId="LiveId" clId="{7D4C4A53-E6F8-4E0F-847C-C863BFD4CEC4}" dt="2022-09-21T05:48:08.900" v="358"/>
        <pc:sldMkLst>
          <pc:docMk/>
          <pc:sldMk cId="2323092679" sldId="272"/>
        </pc:sldMkLst>
      </pc:sldChg>
      <pc:sldChg chg="addSp modSp mod">
        <pc:chgData name="James Williams" userId="2e16d8dc06b776cc" providerId="LiveId" clId="{7D4C4A53-E6F8-4E0F-847C-C863BFD4CEC4}" dt="2022-09-21T05:47:32.072" v="356" actId="1076"/>
        <pc:sldMkLst>
          <pc:docMk/>
          <pc:sldMk cId="2721575408" sldId="273"/>
        </pc:sldMkLst>
        <pc:spChg chg="add mod">
          <ac:chgData name="James Williams" userId="2e16d8dc06b776cc" providerId="LiveId" clId="{7D4C4A53-E6F8-4E0F-847C-C863BFD4CEC4}" dt="2022-09-21T05:47:32.072" v="356" actId="1076"/>
          <ac:spMkLst>
            <pc:docMk/>
            <pc:sldMk cId="2721575408" sldId="273"/>
            <ac:spMk id="6" creationId="{07D11FF1-1D4B-A42C-DDDB-67A78CB41E9F}"/>
          </ac:spMkLst>
        </pc:spChg>
        <pc:cxnChg chg="add mod">
          <ac:chgData name="James Williams" userId="2e16d8dc06b776cc" providerId="LiveId" clId="{7D4C4A53-E6F8-4E0F-847C-C863BFD4CEC4}" dt="2022-09-21T05:47:08.211" v="340" actId="1036"/>
          <ac:cxnSpMkLst>
            <pc:docMk/>
            <pc:sldMk cId="2721575408" sldId="273"/>
            <ac:cxnSpMk id="5" creationId="{1157BB87-B326-ACDA-7C61-52A2144165CA}"/>
          </ac:cxnSpMkLst>
        </pc:cxnChg>
      </pc:sldChg>
      <pc:sldChg chg="addSp delSp modSp new mod modClrScheme chgLayout">
        <pc:chgData name="James Williams" userId="2e16d8dc06b776cc" providerId="LiveId" clId="{7D4C4A53-E6F8-4E0F-847C-C863BFD4CEC4}" dt="2022-09-21T06:03:49.072" v="1157" actId="1076"/>
        <pc:sldMkLst>
          <pc:docMk/>
          <pc:sldMk cId="1651316004" sldId="277"/>
        </pc:sldMkLst>
        <pc:spChg chg="del mod">
          <ac:chgData name="James Williams" userId="2e16d8dc06b776cc" providerId="LiveId" clId="{7D4C4A53-E6F8-4E0F-847C-C863BFD4CEC4}" dt="2022-09-21T06:03:14.803" v="1141" actId="700"/>
          <ac:spMkLst>
            <pc:docMk/>
            <pc:sldMk cId="1651316004" sldId="277"/>
            <ac:spMk id="2" creationId="{C22188DA-6F21-C1D7-DE93-FAA4625C57A4}"/>
          </ac:spMkLst>
        </pc:spChg>
        <pc:spChg chg="del">
          <ac:chgData name="James Williams" userId="2e16d8dc06b776cc" providerId="LiveId" clId="{7D4C4A53-E6F8-4E0F-847C-C863BFD4CEC4}" dt="2022-09-21T06:03:14.803" v="1141" actId="700"/>
          <ac:spMkLst>
            <pc:docMk/>
            <pc:sldMk cId="1651316004" sldId="277"/>
            <ac:spMk id="3" creationId="{9C63460B-0D32-C609-D9F3-F503351F2546}"/>
          </ac:spMkLst>
        </pc:spChg>
        <pc:spChg chg="add mod">
          <ac:chgData name="James Williams" userId="2e16d8dc06b776cc" providerId="LiveId" clId="{7D4C4A53-E6F8-4E0F-847C-C863BFD4CEC4}" dt="2022-09-21T06:03:49.072" v="1157" actId="1076"/>
          <ac:spMkLst>
            <pc:docMk/>
            <pc:sldMk cId="1651316004" sldId="277"/>
            <ac:spMk id="4" creationId="{000A2359-DAE3-BC3C-2333-740A592093C8}"/>
          </ac:spMkLst>
        </pc:spChg>
      </pc:sldChg>
    </pc:docChg>
  </pc:docChgLst>
  <pc:docChgLst>
    <pc:chgData name="James Williams" userId="2e16d8dc06b776cc" providerId="LiveId" clId="{FB4A134C-AD8A-432D-86AF-4C96CAB49C91}"/>
    <pc:docChg chg="custSel modSld modMainMaster">
      <pc:chgData name="James Williams" userId="2e16d8dc06b776cc" providerId="LiveId" clId="{FB4A134C-AD8A-432D-86AF-4C96CAB49C91}" dt="2023-05-01T17:12:33.365" v="528" actId="1037"/>
      <pc:docMkLst>
        <pc:docMk/>
      </pc:docMkLst>
      <pc:sldChg chg="modSp mod">
        <pc:chgData name="James Williams" userId="2e16d8dc06b776cc" providerId="LiveId" clId="{FB4A134C-AD8A-432D-86AF-4C96CAB49C91}" dt="2023-05-01T17:12:25.838" v="525" actId="1037"/>
        <pc:sldMkLst>
          <pc:docMk/>
          <pc:sldMk cId="2323092679" sldId="272"/>
        </pc:sldMkLst>
        <pc:spChg chg="mod">
          <ac:chgData name="James Williams" userId="2e16d8dc06b776cc" providerId="LiveId" clId="{FB4A134C-AD8A-432D-86AF-4C96CAB49C91}" dt="2023-05-01T17:12:25.838" v="525" actId="1037"/>
          <ac:spMkLst>
            <pc:docMk/>
            <pc:sldMk cId="2323092679" sldId="272"/>
            <ac:spMk id="2" creationId="{00000000-0000-0000-0000-000000000000}"/>
          </ac:spMkLst>
        </pc:spChg>
      </pc:sldChg>
      <pc:sldChg chg="modSp mod">
        <pc:chgData name="James Williams" userId="2e16d8dc06b776cc" providerId="LiveId" clId="{FB4A134C-AD8A-432D-86AF-4C96CAB49C91}" dt="2023-05-01T17:12:33.365" v="528" actId="1037"/>
        <pc:sldMkLst>
          <pc:docMk/>
          <pc:sldMk cId="2721575408" sldId="273"/>
        </pc:sldMkLst>
        <pc:spChg chg="mod">
          <ac:chgData name="James Williams" userId="2e16d8dc06b776cc" providerId="LiveId" clId="{FB4A134C-AD8A-432D-86AF-4C96CAB49C91}" dt="2023-05-01T17:12:33.365" v="528" actId="1037"/>
          <ac:spMkLst>
            <pc:docMk/>
            <pc:sldMk cId="2721575408" sldId="273"/>
            <ac:spMk id="2" creationId="{00000000-0000-0000-0000-000000000000}"/>
          </ac:spMkLst>
        </pc:spChg>
      </pc:sldChg>
      <pc:sldChg chg="modSp mod">
        <pc:chgData name="James Williams" userId="2e16d8dc06b776cc" providerId="LiveId" clId="{FB4A134C-AD8A-432D-86AF-4C96CAB49C91}" dt="2023-05-01T17:12:18.856" v="523" actId="1037"/>
        <pc:sldMkLst>
          <pc:docMk/>
          <pc:sldMk cId="382894107" sldId="274"/>
        </pc:sldMkLst>
        <pc:spChg chg="mod">
          <ac:chgData name="James Williams" userId="2e16d8dc06b776cc" providerId="LiveId" clId="{FB4A134C-AD8A-432D-86AF-4C96CAB49C91}" dt="2023-05-01T17:12:18.856" v="523" actId="1037"/>
          <ac:spMkLst>
            <pc:docMk/>
            <pc:sldMk cId="382894107" sldId="274"/>
            <ac:spMk id="2" creationId="{00000000-0000-0000-0000-000000000000}"/>
          </ac:spMkLst>
        </pc:spChg>
      </pc:sldChg>
      <pc:sldMasterChg chg="addSp delSp modSp mod modSldLayout">
        <pc:chgData name="James Williams" userId="2e16d8dc06b776cc" providerId="LiveId" clId="{FB4A134C-AD8A-432D-86AF-4C96CAB49C91}" dt="2023-05-01T17:10:45.816" v="468" actId="1037"/>
        <pc:sldMasterMkLst>
          <pc:docMk/>
          <pc:sldMasterMk cId="2592931110" sldId="2147483660"/>
        </pc:sldMasterMkLst>
        <pc:picChg chg="del mod">
          <ac:chgData name="James Williams" userId="2e16d8dc06b776cc" providerId="LiveId" clId="{FB4A134C-AD8A-432D-86AF-4C96CAB49C91}" dt="2023-05-01T17:10:22.951" v="458" actId="478"/>
          <ac:picMkLst>
            <pc:docMk/>
            <pc:sldMasterMk cId="2592931110" sldId="2147483660"/>
            <ac:picMk id="8" creationId="{00000000-0000-0000-0000-000000000000}"/>
          </ac:picMkLst>
        </pc:picChg>
        <pc:picChg chg="add mod modCrop">
          <ac:chgData name="James Williams" userId="2e16d8dc06b776cc" providerId="LiveId" clId="{FB4A134C-AD8A-432D-86AF-4C96CAB49C91}" dt="2023-05-01T17:10:45.816" v="468" actId="1037"/>
          <ac:picMkLst>
            <pc:docMk/>
            <pc:sldMasterMk cId="2592931110" sldId="2147483660"/>
            <ac:picMk id="10" creationId="{FDF06BDE-64F2-534E-EA06-8978BBF1D3DD}"/>
          </ac:picMkLst>
        </pc:picChg>
        <pc:picChg chg="add del">
          <ac:chgData name="James Williams" userId="2e16d8dc06b776cc" providerId="LiveId" clId="{FB4A134C-AD8A-432D-86AF-4C96CAB49C91}" dt="2023-05-01T14:15:28.005" v="1" actId="478"/>
          <ac:picMkLst>
            <pc:docMk/>
            <pc:sldMasterMk cId="2592931110" sldId="2147483660"/>
            <ac:picMk id="1026" creationId="{F9D7A78E-D36F-86E8-2802-84F2434C7638}"/>
          </ac:picMkLst>
        </pc:picChg>
        <pc:cxnChg chg="add del mod">
          <ac:chgData name="James Williams" userId="2e16d8dc06b776cc" providerId="LiveId" clId="{FB4A134C-AD8A-432D-86AF-4C96CAB49C91}" dt="2023-05-01T17:10:20.463" v="456" actId="478"/>
          <ac:cxnSpMkLst>
            <pc:docMk/>
            <pc:sldMasterMk cId="2592931110" sldId="2147483660"/>
            <ac:cxnSpMk id="12" creationId="{62FA4879-6B24-70D2-8B18-89C79410B8A0}"/>
          </ac:cxnSpMkLst>
        </pc:cxnChg>
        <pc:cxnChg chg="add del mod">
          <ac:chgData name="James Williams" userId="2e16d8dc06b776cc" providerId="LiveId" clId="{FB4A134C-AD8A-432D-86AF-4C96CAB49C91}" dt="2023-05-01T17:10:21.419" v="457" actId="478"/>
          <ac:cxnSpMkLst>
            <pc:docMk/>
            <pc:sldMasterMk cId="2592931110" sldId="2147483660"/>
            <ac:cxnSpMk id="13" creationId="{923A1E20-8E16-24A8-8D92-F9BA61E29BC7}"/>
          </ac:cxnSpMkLst>
        </pc:cxnChg>
        <pc:sldLayoutChg chg="addSp delSp modSp mod">
          <pc:chgData name="James Williams" userId="2e16d8dc06b776cc" providerId="LiveId" clId="{FB4A134C-AD8A-432D-86AF-4C96CAB49C91}" dt="2023-05-01T17:08:31.889" v="79" actId="21"/>
          <pc:sldLayoutMkLst>
            <pc:docMk/>
            <pc:sldMasterMk cId="2592931110" sldId="2147483660"/>
            <pc:sldLayoutMk cId="4041785227" sldId="2147483661"/>
          </pc:sldLayoutMkLst>
          <pc:cxnChg chg="add del mod">
            <ac:chgData name="James Williams" userId="2e16d8dc06b776cc" providerId="LiveId" clId="{FB4A134C-AD8A-432D-86AF-4C96CAB49C91}" dt="2023-05-01T17:08:31.889" v="79" actId="21"/>
            <ac:cxnSpMkLst>
              <pc:docMk/>
              <pc:sldMasterMk cId="2592931110" sldId="2147483660"/>
              <pc:sldLayoutMk cId="4041785227" sldId="2147483661"/>
              <ac:cxnSpMk id="8" creationId="{BFACCB8E-FE5D-FDA8-7331-AE1CAC540CB5}"/>
            </ac:cxnSpMkLst>
          </pc:cxnChg>
        </pc:sldLayoutChg>
      </pc:sldMasterChg>
    </pc:docChg>
  </pc:docChgLst>
  <pc:docChgLst>
    <pc:chgData name="James Williams" userId="2e16d8dc06b776cc" providerId="LiveId" clId="{16048FA2-7ED4-4826-B2AD-50136FCC018A}"/>
    <pc:docChg chg="undo custSel addSld delSld modSld sldOrd">
      <pc:chgData name="James Williams" userId="2e16d8dc06b776cc" providerId="LiveId" clId="{16048FA2-7ED4-4826-B2AD-50136FCC018A}" dt="2023-05-01T03:34:56.126" v="577"/>
      <pc:docMkLst>
        <pc:docMk/>
      </pc:docMkLst>
      <pc:sldChg chg="modSp mod">
        <pc:chgData name="James Williams" userId="2e16d8dc06b776cc" providerId="LiveId" clId="{16048FA2-7ED4-4826-B2AD-50136FCC018A}" dt="2023-05-01T02:58:01.357" v="148" actId="1036"/>
        <pc:sldMkLst>
          <pc:docMk/>
          <pc:sldMk cId="1377485948" sldId="256"/>
        </pc:sldMkLst>
        <pc:spChg chg="mod">
          <ac:chgData name="James Williams" userId="2e16d8dc06b776cc" providerId="LiveId" clId="{16048FA2-7ED4-4826-B2AD-50136FCC018A}" dt="2023-05-01T02:58:01.357" v="148" actId="1036"/>
          <ac:spMkLst>
            <pc:docMk/>
            <pc:sldMk cId="1377485948" sldId="256"/>
            <ac:spMk id="4" creationId="{00000000-0000-0000-0000-000000000000}"/>
          </ac:spMkLst>
        </pc:spChg>
        <pc:spChg chg="mod">
          <ac:chgData name="James Williams" userId="2e16d8dc06b776cc" providerId="LiveId" clId="{16048FA2-7ED4-4826-B2AD-50136FCC018A}" dt="2023-05-01T02:52:46.639" v="63" actId="20577"/>
          <ac:spMkLst>
            <pc:docMk/>
            <pc:sldMk cId="1377485948" sldId="256"/>
            <ac:spMk id="5" creationId="{00000000-0000-0000-0000-000000000000}"/>
          </ac:spMkLst>
        </pc:spChg>
      </pc:sldChg>
      <pc:sldChg chg="modSp mod">
        <pc:chgData name="James Williams" userId="2e16d8dc06b776cc" providerId="LiveId" clId="{16048FA2-7ED4-4826-B2AD-50136FCC018A}" dt="2023-05-01T02:58:23.822" v="150" actId="20577"/>
        <pc:sldMkLst>
          <pc:docMk/>
          <pc:sldMk cId="3728700892" sldId="257"/>
        </pc:sldMkLst>
        <pc:spChg chg="mod">
          <ac:chgData name="James Williams" userId="2e16d8dc06b776cc" providerId="LiveId" clId="{16048FA2-7ED4-4826-B2AD-50136FCC018A}" dt="2023-05-01T02:58:23.822" v="150" actId="20577"/>
          <ac:spMkLst>
            <pc:docMk/>
            <pc:sldMk cId="3728700892" sldId="257"/>
            <ac:spMk id="6" creationId="{00000000-0000-0000-0000-000000000000}"/>
          </ac:spMkLst>
        </pc:spChg>
      </pc:sldChg>
      <pc:sldChg chg="modSp mod">
        <pc:chgData name="James Williams" userId="2e16d8dc06b776cc" providerId="LiveId" clId="{16048FA2-7ED4-4826-B2AD-50136FCC018A}" dt="2023-05-01T03:21:04.043" v="444" actId="20577"/>
        <pc:sldMkLst>
          <pc:docMk/>
          <pc:sldMk cId="2008941964" sldId="261"/>
        </pc:sldMkLst>
        <pc:spChg chg="mod">
          <ac:chgData name="James Williams" userId="2e16d8dc06b776cc" providerId="LiveId" clId="{16048FA2-7ED4-4826-B2AD-50136FCC018A}" dt="2023-05-01T03:21:04.043" v="444" actId="20577"/>
          <ac:spMkLst>
            <pc:docMk/>
            <pc:sldMk cId="2008941964" sldId="261"/>
            <ac:spMk id="2" creationId="{00000000-0000-0000-0000-000000000000}"/>
          </ac:spMkLst>
        </pc:spChg>
        <pc:spChg chg="mod">
          <ac:chgData name="James Williams" userId="2e16d8dc06b776cc" providerId="LiveId" clId="{16048FA2-7ED4-4826-B2AD-50136FCC018A}" dt="2023-05-01T03:15:20.881" v="327" actId="20577"/>
          <ac:spMkLst>
            <pc:docMk/>
            <pc:sldMk cId="2008941964" sldId="261"/>
            <ac:spMk id="3" creationId="{00000000-0000-0000-0000-000000000000}"/>
          </ac:spMkLst>
        </pc:spChg>
      </pc:sldChg>
      <pc:sldChg chg="del mod ord modShow">
        <pc:chgData name="James Williams" userId="2e16d8dc06b776cc" providerId="LiveId" clId="{16048FA2-7ED4-4826-B2AD-50136FCC018A}" dt="2023-05-01T03:34:48.248" v="574" actId="47"/>
        <pc:sldMkLst>
          <pc:docMk/>
          <pc:sldMk cId="3510805469" sldId="262"/>
        </pc:sldMkLst>
      </pc:sldChg>
      <pc:sldChg chg="modSp mod ord">
        <pc:chgData name="James Williams" userId="2e16d8dc06b776cc" providerId="LiveId" clId="{16048FA2-7ED4-4826-B2AD-50136FCC018A}" dt="2023-05-01T03:21:40.346" v="453" actId="20577"/>
        <pc:sldMkLst>
          <pc:docMk/>
          <pc:sldMk cId="841281333" sldId="263"/>
        </pc:sldMkLst>
        <pc:spChg chg="mod">
          <ac:chgData name="James Williams" userId="2e16d8dc06b776cc" providerId="LiveId" clId="{16048FA2-7ED4-4826-B2AD-50136FCC018A}" dt="2023-05-01T03:21:40.346" v="453" actId="20577"/>
          <ac:spMkLst>
            <pc:docMk/>
            <pc:sldMk cId="841281333" sldId="263"/>
            <ac:spMk id="2" creationId="{00000000-0000-0000-0000-000000000000}"/>
          </ac:spMkLst>
        </pc:spChg>
      </pc:sldChg>
      <pc:sldChg chg="addSp delSp modSp mod ord modShow">
        <pc:chgData name="James Williams" userId="2e16d8dc06b776cc" providerId="LiveId" clId="{16048FA2-7ED4-4826-B2AD-50136FCC018A}" dt="2023-05-01T03:22:07.385" v="454"/>
        <pc:sldMkLst>
          <pc:docMk/>
          <pc:sldMk cId="583424178" sldId="265"/>
        </pc:sldMkLst>
        <pc:spChg chg="del">
          <ac:chgData name="James Williams" userId="2e16d8dc06b776cc" providerId="LiveId" clId="{16048FA2-7ED4-4826-B2AD-50136FCC018A}" dt="2023-05-01T03:16:50.177" v="339" actId="478"/>
          <ac:spMkLst>
            <pc:docMk/>
            <pc:sldMk cId="583424178" sldId="265"/>
            <ac:spMk id="4" creationId="{00000000-0000-0000-0000-000000000000}"/>
          </ac:spMkLst>
        </pc:spChg>
        <pc:spChg chg="add mod">
          <ac:chgData name="James Williams" userId="2e16d8dc06b776cc" providerId="LiveId" clId="{16048FA2-7ED4-4826-B2AD-50136FCC018A}" dt="2023-05-01T03:22:07.385" v="454"/>
          <ac:spMkLst>
            <pc:docMk/>
            <pc:sldMk cId="583424178" sldId="265"/>
            <ac:spMk id="5" creationId="{E62FD4AE-477C-1595-6127-64163B166A88}"/>
          </ac:spMkLst>
        </pc:spChg>
      </pc:sldChg>
      <pc:sldChg chg="modSp mod">
        <pc:chgData name="James Williams" userId="2e16d8dc06b776cc" providerId="LiveId" clId="{16048FA2-7ED4-4826-B2AD-50136FCC018A}" dt="2023-05-01T03:31:09.698" v="550" actId="6549"/>
        <pc:sldMkLst>
          <pc:docMk/>
          <pc:sldMk cId="3627342189" sldId="267"/>
        </pc:sldMkLst>
        <pc:spChg chg="mod">
          <ac:chgData name="James Williams" userId="2e16d8dc06b776cc" providerId="LiveId" clId="{16048FA2-7ED4-4826-B2AD-50136FCC018A}" dt="2023-05-01T03:31:09.698" v="550" actId="6549"/>
          <ac:spMkLst>
            <pc:docMk/>
            <pc:sldMk cId="3627342189" sldId="267"/>
            <ac:spMk id="3" creationId="{00000000-0000-0000-0000-000000000000}"/>
          </ac:spMkLst>
        </pc:spChg>
      </pc:sldChg>
      <pc:sldChg chg="modSp mod">
        <pc:chgData name="James Williams" userId="2e16d8dc06b776cc" providerId="LiveId" clId="{16048FA2-7ED4-4826-B2AD-50136FCC018A}" dt="2023-05-01T02:59:17.343" v="154" actId="14100"/>
        <pc:sldMkLst>
          <pc:docMk/>
          <pc:sldMk cId="2308619101" sldId="269"/>
        </pc:sldMkLst>
        <pc:spChg chg="mod">
          <ac:chgData name="James Williams" userId="2e16d8dc06b776cc" providerId="LiveId" clId="{16048FA2-7ED4-4826-B2AD-50136FCC018A}" dt="2023-05-01T02:59:17.343" v="154" actId="14100"/>
          <ac:spMkLst>
            <pc:docMk/>
            <pc:sldMk cId="2308619101" sldId="269"/>
            <ac:spMk id="3" creationId="{00000000-0000-0000-0000-000000000000}"/>
          </ac:spMkLst>
        </pc:spChg>
      </pc:sldChg>
      <pc:sldChg chg="mod ord modShow">
        <pc:chgData name="James Williams" userId="2e16d8dc06b776cc" providerId="LiveId" clId="{16048FA2-7ED4-4826-B2AD-50136FCC018A}" dt="2023-05-01T03:34:56.126" v="577"/>
        <pc:sldMkLst>
          <pc:docMk/>
          <pc:sldMk cId="1060892416" sldId="270"/>
        </pc:sldMkLst>
      </pc:sldChg>
      <pc:sldChg chg="addSp delSp modSp mod">
        <pc:chgData name="James Williams" userId="2e16d8dc06b776cc" providerId="LiveId" clId="{16048FA2-7ED4-4826-B2AD-50136FCC018A}" dt="2023-05-01T03:26:38.066" v="503" actId="167"/>
        <pc:sldMkLst>
          <pc:docMk/>
          <pc:sldMk cId="1034697400" sldId="271"/>
        </pc:sldMkLst>
        <pc:picChg chg="del">
          <ac:chgData name="James Williams" userId="2e16d8dc06b776cc" providerId="LiveId" clId="{16048FA2-7ED4-4826-B2AD-50136FCC018A}" dt="2023-05-01T03:17:00.911" v="340" actId="478"/>
          <ac:picMkLst>
            <pc:docMk/>
            <pc:sldMk cId="1034697400" sldId="271"/>
            <ac:picMk id="4" creationId="{00000000-0000-0000-0000-000000000000}"/>
          </ac:picMkLst>
        </pc:picChg>
        <pc:picChg chg="mod">
          <ac:chgData name="James Williams" userId="2e16d8dc06b776cc" providerId="LiveId" clId="{16048FA2-7ED4-4826-B2AD-50136FCC018A}" dt="2023-05-01T03:26:32.867" v="502" actId="1440"/>
          <ac:picMkLst>
            <pc:docMk/>
            <pc:sldMk cId="1034697400" sldId="271"/>
            <ac:picMk id="5" creationId="{00000000-0000-0000-0000-000000000000}"/>
          </ac:picMkLst>
        </pc:picChg>
        <pc:picChg chg="add del mod ord">
          <ac:chgData name="James Williams" userId="2e16d8dc06b776cc" providerId="LiveId" clId="{16048FA2-7ED4-4826-B2AD-50136FCC018A}" dt="2023-05-01T03:26:24.960" v="499" actId="478"/>
          <ac:picMkLst>
            <pc:docMk/>
            <pc:sldMk cId="1034697400" sldId="271"/>
            <ac:picMk id="10" creationId="{1ADD4354-E3F4-2C80-3473-3B4532B1F26C}"/>
          </ac:picMkLst>
        </pc:picChg>
        <pc:picChg chg="add mod ord">
          <ac:chgData name="James Williams" userId="2e16d8dc06b776cc" providerId="LiveId" clId="{16048FA2-7ED4-4826-B2AD-50136FCC018A}" dt="2023-05-01T03:26:38.066" v="503" actId="167"/>
          <ac:picMkLst>
            <pc:docMk/>
            <pc:sldMk cId="1034697400" sldId="271"/>
            <ac:picMk id="11" creationId="{33C55C57-F7AE-6250-E2B4-47C21C07DE62}"/>
          </ac:picMkLst>
        </pc:picChg>
      </pc:sldChg>
      <pc:sldChg chg="addSp delSp modSp add mod ord">
        <pc:chgData name="James Williams" userId="2e16d8dc06b776cc" providerId="LiveId" clId="{16048FA2-7ED4-4826-B2AD-50136FCC018A}" dt="2023-05-01T03:28:11.784" v="533" actId="1440"/>
        <pc:sldMkLst>
          <pc:docMk/>
          <pc:sldMk cId="3770845860" sldId="278"/>
        </pc:sldMkLst>
        <pc:spChg chg="mod">
          <ac:chgData name="James Williams" userId="2e16d8dc06b776cc" providerId="LiveId" clId="{16048FA2-7ED4-4826-B2AD-50136FCC018A}" dt="2023-05-01T03:11:00.774" v="200" actId="20577"/>
          <ac:spMkLst>
            <pc:docMk/>
            <pc:sldMk cId="3770845860" sldId="278"/>
            <ac:spMk id="2" creationId="{00000000-0000-0000-0000-000000000000}"/>
          </ac:spMkLst>
        </pc:spChg>
        <pc:spChg chg="mod">
          <ac:chgData name="James Williams" userId="2e16d8dc06b776cc" providerId="LiveId" clId="{16048FA2-7ED4-4826-B2AD-50136FCC018A}" dt="2023-05-01T03:11:32.290" v="208" actId="27636"/>
          <ac:spMkLst>
            <pc:docMk/>
            <pc:sldMk cId="3770845860" sldId="278"/>
            <ac:spMk id="6" creationId="{00000000-0000-0000-0000-000000000000}"/>
          </ac:spMkLst>
        </pc:spChg>
        <pc:picChg chg="del">
          <ac:chgData name="James Williams" userId="2e16d8dc06b776cc" providerId="LiveId" clId="{16048FA2-7ED4-4826-B2AD-50136FCC018A}" dt="2023-05-01T03:02:49.675" v="166" actId="478"/>
          <ac:picMkLst>
            <pc:docMk/>
            <pc:sldMk cId="3770845860" sldId="278"/>
            <ac:picMk id="4" creationId="{00000000-0000-0000-0000-000000000000}"/>
          </ac:picMkLst>
        </pc:picChg>
        <pc:picChg chg="del">
          <ac:chgData name="James Williams" userId="2e16d8dc06b776cc" providerId="LiveId" clId="{16048FA2-7ED4-4826-B2AD-50136FCC018A}" dt="2023-05-01T03:02:50.447" v="167" actId="478"/>
          <ac:picMkLst>
            <pc:docMk/>
            <pc:sldMk cId="3770845860" sldId="278"/>
            <ac:picMk id="5" creationId="{00000000-0000-0000-0000-000000000000}"/>
          </ac:picMkLst>
        </pc:picChg>
        <pc:picChg chg="add mod">
          <ac:chgData name="James Williams" userId="2e16d8dc06b776cc" providerId="LiveId" clId="{16048FA2-7ED4-4826-B2AD-50136FCC018A}" dt="2023-05-01T03:28:11.784" v="533" actId="1440"/>
          <ac:picMkLst>
            <pc:docMk/>
            <pc:sldMk cId="3770845860" sldId="278"/>
            <ac:picMk id="7" creationId="{91E52020-DADC-EDB3-B320-DEFCC9E13F9D}"/>
          </ac:picMkLst>
        </pc:picChg>
        <pc:picChg chg="add mod">
          <ac:chgData name="James Williams" userId="2e16d8dc06b776cc" providerId="LiveId" clId="{16048FA2-7ED4-4826-B2AD-50136FCC018A}" dt="2023-05-01T03:12:00.987" v="212"/>
          <ac:picMkLst>
            <pc:docMk/>
            <pc:sldMk cId="3770845860" sldId="278"/>
            <ac:picMk id="8" creationId="{64870B5A-81F3-35C2-0D18-EFFAE776C14E}"/>
          </ac:picMkLst>
        </pc:picChg>
      </pc:sldChg>
      <pc:sldChg chg="addSp delSp modSp add mod">
        <pc:chgData name="James Williams" userId="2e16d8dc06b776cc" providerId="LiveId" clId="{16048FA2-7ED4-4826-B2AD-50136FCC018A}" dt="2023-05-01T03:34:38.814" v="571" actId="20577"/>
        <pc:sldMkLst>
          <pc:docMk/>
          <pc:sldMk cId="2363800865" sldId="279"/>
        </pc:sldMkLst>
        <pc:spChg chg="mod">
          <ac:chgData name="James Williams" userId="2e16d8dc06b776cc" providerId="LiveId" clId="{16048FA2-7ED4-4826-B2AD-50136FCC018A}" dt="2023-05-01T03:34:38.814" v="571" actId="20577"/>
          <ac:spMkLst>
            <pc:docMk/>
            <pc:sldMk cId="2363800865" sldId="279"/>
            <ac:spMk id="6" creationId="{00000000-0000-0000-0000-000000000000}"/>
          </ac:spMkLst>
        </pc:spChg>
        <pc:picChg chg="add mod">
          <ac:chgData name="James Williams" userId="2e16d8dc06b776cc" providerId="LiveId" clId="{16048FA2-7ED4-4826-B2AD-50136FCC018A}" dt="2023-05-01T03:28:15.969" v="534" actId="1440"/>
          <ac:picMkLst>
            <pc:docMk/>
            <pc:sldMk cId="2363800865" sldId="279"/>
            <ac:picMk id="4" creationId="{B5F986C9-35C9-B896-821B-E71A81DAC2B0}"/>
          </ac:picMkLst>
        </pc:picChg>
        <pc:picChg chg="del">
          <ac:chgData name="James Williams" userId="2e16d8dc06b776cc" providerId="LiveId" clId="{16048FA2-7ED4-4826-B2AD-50136FCC018A}" dt="2023-05-01T03:12:51.002" v="220" actId="478"/>
          <ac:picMkLst>
            <pc:docMk/>
            <pc:sldMk cId="2363800865" sldId="279"/>
            <ac:picMk id="7" creationId="{91E52020-DADC-EDB3-B320-DEFCC9E13F9D}"/>
          </ac:picMkLst>
        </pc:picChg>
      </pc:sldChg>
      <pc:sldChg chg="modSp add mod">
        <pc:chgData name="James Williams" userId="2e16d8dc06b776cc" providerId="LiveId" clId="{16048FA2-7ED4-4826-B2AD-50136FCC018A}" dt="2023-05-01T03:21:12.615" v="445"/>
        <pc:sldMkLst>
          <pc:docMk/>
          <pc:sldMk cId="260830104" sldId="280"/>
        </pc:sldMkLst>
        <pc:spChg chg="mod">
          <ac:chgData name="James Williams" userId="2e16d8dc06b776cc" providerId="LiveId" clId="{16048FA2-7ED4-4826-B2AD-50136FCC018A}" dt="2023-05-01T03:21:12.615" v="445"/>
          <ac:spMkLst>
            <pc:docMk/>
            <pc:sldMk cId="260830104" sldId="280"/>
            <ac:spMk id="2" creationId="{00000000-0000-0000-0000-000000000000}"/>
          </ac:spMkLst>
        </pc:spChg>
        <pc:spChg chg="mod">
          <ac:chgData name="James Williams" userId="2e16d8dc06b776cc" providerId="LiveId" clId="{16048FA2-7ED4-4826-B2AD-50136FCC018A}" dt="2023-05-01T03:15:49.454" v="338" actId="14"/>
          <ac:spMkLst>
            <pc:docMk/>
            <pc:sldMk cId="260830104" sldId="280"/>
            <ac:spMk id="3" creationId="{00000000-0000-0000-0000-000000000000}"/>
          </ac:spMkLst>
        </pc:spChg>
      </pc:sldChg>
      <pc:sldChg chg="addSp delSp modSp add mod">
        <pc:chgData name="James Williams" userId="2e16d8dc06b776cc" providerId="LiveId" clId="{16048FA2-7ED4-4826-B2AD-50136FCC018A}" dt="2023-05-01T03:30:27.298" v="549" actId="14100"/>
        <pc:sldMkLst>
          <pc:docMk/>
          <pc:sldMk cId="1189273" sldId="281"/>
        </pc:sldMkLst>
        <pc:spChg chg="add del mod">
          <ac:chgData name="James Williams" userId="2e16d8dc06b776cc" providerId="LiveId" clId="{16048FA2-7ED4-4826-B2AD-50136FCC018A}" dt="2023-05-01T03:24:14.863" v="490" actId="478"/>
          <ac:spMkLst>
            <pc:docMk/>
            <pc:sldMk cId="1189273" sldId="281"/>
            <ac:spMk id="5" creationId="{6E4FC35D-E385-7841-027C-8CE0CECBBA1B}"/>
          </ac:spMkLst>
        </pc:spChg>
        <pc:spChg chg="del">
          <ac:chgData name="James Williams" userId="2e16d8dc06b776cc" providerId="LiveId" clId="{16048FA2-7ED4-4826-B2AD-50136FCC018A}" dt="2023-05-01T03:22:46.641" v="456" actId="478"/>
          <ac:spMkLst>
            <pc:docMk/>
            <pc:sldMk cId="1189273" sldId="281"/>
            <ac:spMk id="6" creationId="{00000000-0000-0000-0000-000000000000}"/>
          </ac:spMkLst>
        </pc:spChg>
        <pc:spChg chg="add mod ord">
          <ac:chgData name="James Williams" userId="2e16d8dc06b776cc" providerId="LiveId" clId="{16048FA2-7ED4-4826-B2AD-50136FCC018A}" dt="2023-05-01T03:30:27.298" v="549" actId="14100"/>
          <ac:spMkLst>
            <pc:docMk/>
            <pc:sldMk cId="1189273" sldId="281"/>
            <ac:spMk id="8" creationId="{B46D1F67-0535-A73D-5E69-31362CDAB510}"/>
          </ac:spMkLst>
        </pc:spChg>
        <pc:picChg chg="del">
          <ac:chgData name="James Williams" userId="2e16d8dc06b776cc" providerId="LiveId" clId="{16048FA2-7ED4-4826-B2AD-50136FCC018A}" dt="2023-05-01T03:27:36.866" v="509" actId="478"/>
          <ac:picMkLst>
            <pc:docMk/>
            <pc:sldMk cId="1189273" sldId="281"/>
            <ac:picMk id="4" creationId="{B5F986C9-35C9-B896-821B-E71A81DAC2B0}"/>
          </ac:picMkLst>
        </pc:picChg>
        <pc:picChg chg="add mod ord">
          <ac:chgData name="James Williams" userId="2e16d8dc06b776cc" providerId="LiveId" clId="{16048FA2-7ED4-4826-B2AD-50136FCC018A}" dt="2023-05-01T03:28:48.799" v="539" actId="167"/>
          <ac:picMkLst>
            <pc:docMk/>
            <pc:sldMk cId="1189273" sldId="281"/>
            <ac:picMk id="10" creationId="{9919136B-E866-922D-1340-A0FBA6F4192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F5D6D-0509-4405-8011-A919524077B6}" type="datetimeFigureOut">
              <a:rPr lang="en-US" smtClean="0"/>
              <a:t>05/01/23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19BA2-A400-47CE-A9D3-39690187BB8F}" type="slidenum">
              <a:rPr lang="en-US" smtClean="0"/>
              <a:t>‹#›</a:t>
            </a:fld>
            <a:endParaRPr lang="en-US"/>
          </a:p>
        </p:txBody>
      </p:sp>
    </p:spTree>
    <p:extLst>
      <p:ext uri="{BB962C8B-B14F-4D97-AF65-F5344CB8AC3E}">
        <p14:creationId xmlns:p14="http://schemas.microsoft.com/office/powerpoint/2010/main" val="3157112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19BA2-A400-47CE-A9D3-39690187BB8F}" type="slidenum">
              <a:rPr lang="en-US" smtClean="0"/>
              <a:t>1</a:t>
            </a:fld>
            <a:endParaRPr lang="en-US"/>
          </a:p>
        </p:txBody>
      </p:sp>
    </p:spTree>
    <p:extLst>
      <p:ext uri="{BB962C8B-B14F-4D97-AF65-F5344CB8AC3E}">
        <p14:creationId xmlns:p14="http://schemas.microsoft.com/office/powerpoint/2010/main" val="124589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take this time to prepare for hurricane season, I would be delinquent to not mention to you that it is always cyber season.  In the 2018 K3 report, and I know that this is dated, but absolutely relevant, that a cyber attacks occurs on average every 39 seconds.  23% of ALL Americans have been victims of some type pf cyber attack, whether that is as simple your Facebook account being hacked, or as serious as identity theft, cyber attack is real, and according to Secretary of Commerce Gina Raimondo in an interview on June 6, 2021 she believes that cyber attacks are not only here to stay, but are likely to increase in the near future.</a:t>
            </a:r>
          </a:p>
          <a:p>
            <a:r>
              <a:rPr lang="en-US" dirty="0"/>
              <a:t>You may ask yourself, I’m not an IT guy or gal, so what can I do?  Listed here are some very simple ways to help protect yourself and your business…</a:t>
            </a:r>
          </a:p>
          <a:p>
            <a:endParaRPr lang="en-US" dirty="0"/>
          </a:p>
          <a:p>
            <a:r>
              <a:rPr lang="en-US" dirty="0"/>
              <a:t>If you are a victim of cyber attack, the Louisiana State Police has a cyber task force that can and will do forensics to determine where and how the criminals got in, so by all means report these crimes.  I will caution that, if you have a cyber insurance policy, make sure that you know what is covered by them and what their procedures may be.</a:t>
            </a:r>
          </a:p>
        </p:txBody>
      </p:sp>
      <p:sp>
        <p:nvSpPr>
          <p:cNvPr id="4" name="Slide Number Placeholder 3"/>
          <p:cNvSpPr>
            <a:spLocks noGrp="1"/>
          </p:cNvSpPr>
          <p:nvPr>
            <p:ph type="sldNum" sz="quarter" idx="10"/>
          </p:nvPr>
        </p:nvSpPr>
        <p:spPr/>
        <p:txBody>
          <a:bodyPr/>
          <a:lstStyle/>
          <a:p>
            <a:fld id="{A4519BA2-A400-47CE-A9D3-39690187BB8F}" type="slidenum">
              <a:rPr lang="en-US" smtClean="0"/>
              <a:t>14</a:t>
            </a:fld>
            <a:endParaRPr lang="en-US"/>
          </a:p>
        </p:txBody>
      </p:sp>
    </p:spTree>
    <p:extLst>
      <p:ext uri="{BB962C8B-B14F-4D97-AF65-F5344CB8AC3E}">
        <p14:creationId xmlns:p14="http://schemas.microsoft.com/office/powerpoint/2010/main" val="3776934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magic bullets in physically recovering from a disaster, but having a plan will help.</a:t>
            </a:r>
          </a:p>
          <a:p>
            <a:endParaRPr lang="en-US" dirty="0"/>
          </a:p>
          <a:p>
            <a:r>
              <a:rPr lang="en-US" dirty="0"/>
              <a:t>According to the Bureau of Labor and Statistics, 96% of business that have a disaster plan will recover.</a:t>
            </a:r>
          </a:p>
          <a:p>
            <a:endParaRPr lang="en-US" dirty="0"/>
          </a:p>
          <a:p>
            <a:r>
              <a:rPr lang="en-US" dirty="0"/>
              <a:t>The most important take away in the recovery phase is to remember that FEMA is there to help individuals recover</a:t>
            </a:r>
          </a:p>
          <a:p>
            <a:endParaRPr lang="en-US" dirty="0"/>
          </a:p>
          <a:p>
            <a:r>
              <a:rPr lang="en-US" dirty="0"/>
              <a:t>The Small Business Administration is there to help provide low interest business loans to help business recover. Once the federal disaster is declared, this will allow the SBA to make disaster recovery loans available.</a:t>
            </a:r>
          </a:p>
        </p:txBody>
      </p:sp>
      <p:sp>
        <p:nvSpPr>
          <p:cNvPr id="4" name="Slide Number Placeholder 3"/>
          <p:cNvSpPr>
            <a:spLocks noGrp="1"/>
          </p:cNvSpPr>
          <p:nvPr>
            <p:ph type="sldNum" sz="quarter" idx="10"/>
          </p:nvPr>
        </p:nvSpPr>
        <p:spPr/>
        <p:txBody>
          <a:bodyPr/>
          <a:lstStyle/>
          <a:p>
            <a:fld id="{A4519BA2-A400-47CE-A9D3-39690187BB8F}" type="slidenum">
              <a:rPr lang="en-US" smtClean="0"/>
              <a:t>15</a:t>
            </a:fld>
            <a:endParaRPr lang="en-US"/>
          </a:p>
        </p:txBody>
      </p:sp>
    </p:spTree>
    <p:extLst>
      <p:ext uri="{BB962C8B-B14F-4D97-AF65-F5344CB8AC3E}">
        <p14:creationId xmlns:p14="http://schemas.microsoft.com/office/powerpoint/2010/main" val="929642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19BA2-A400-47CE-A9D3-39690187BB8F}" type="slidenum">
              <a:rPr lang="en-US" smtClean="0"/>
              <a:t>16</a:t>
            </a:fld>
            <a:endParaRPr lang="en-US"/>
          </a:p>
        </p:txBody>
      </p:sp>
    </p:spTree>
    <p:extLst>
      <p:ext uri="{BB962C8B-B14F-4D97-AF65-F5344CB8AC3E}">
        <p14:creationId xmlns:p14="http://schemas.microsoft.com/office/powerpoint/2010/main" val="3947656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19BA2-A400-47CE-A9D3-39690187BB8F}" type="slidenum">
              <a:rPr lang="en-US" smtClean="0"/>
              <a:t>17</a:t>
            </a:fld>
            <a:endParaRPr lang="en-US"/>
          </a:p>
        </p:txBody>
      </p:sp>
    </p:spTree>
    <p:extLst>
      <p:ext uri="{BB962C8B-B14F-4D97-AF65-F5344CB8AC3E}">
        <p14:creationId xmlns:p14="http://schemas.microsoft.com/office/powerpoint/2010/main" val="3042041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19BA2-A400-47CE-A9D3-39690187BB8F}" type="slidenum">
              <a:rPr lang="en-US" smtClean="0"/>
              <a:t>18</a:t>
            </a:fld>
            <a:endParaRPr lang="en-US"/>
          </a:p>
        </p:txBody>
      </p:sp>
    </p:spTree>
    <p:extLst>
      <p:ext uri="{BB962C8B-B14F-4D97-AF65-F5344CB8AC3E}">
        <p14:creationId xmlns:p14="http://schemas.microsoft.com/office/powerpoint/2010/main" val="874798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19BA2-A400-47CE-A9D3-39690187BB8F}" type="slidenum">
              <a:rPr lang="en-US" smtClean="0"/>
              <a:t>20</a:t>
            </a:fld>
            <a:endParaRPr lang="en-US"/>
          </a:p>
        </p:txBody>
      </p:sp>
    </p:spTree>
    <p:extLst>
      <p:ext uri="{BB962C8B-B14F-4D97-AF65-F5344CB8AC3E}">
        <p14:creationId xmlns:p14="http://schemas.microsoft.com/office/powerpoint/2010/main" val="282585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ladies and Gentlemen.  ___________  Thank you for the nice introduction.  As mentioned I am Jim Williams, the Operations Officer for the Louisiana Business Emergency Operations Center.  While I am fairly new to the position, starting the Monday before hurricane Laura hit, I am not new to emergency operations in Louisiana.  Since joining the Louisiana National guard after serving in the 82</a:t>
            </a:r>
            <a:r>
              <a:rPr lang="en-US" baseline="30000" dirty="0"/>
              <a:t>nd</a:t>
            </a:r>
            <a:r>
              <a:rPr lang="en-US" dirty="0"/>
              <a:t> Airborne Division, I have been involved in the response to almost every major emergency operations in the state, except the ones that occurred while I was deployed, namely Hurricane Katrina and Deep Water Horizon.  The BEOC was started after the devastation of hurricane Katrina.  There were a lot of efforts focused on helping citizen recovery, but not a lot focused on getting business back on their feet. The BEOC mission has never changed since it’s inception, helping business prepare for and recover from natural and man-made disasters.  Since approximately 2016 the BEOC has been located on the campus of the University of Louisiana at Lafayette and additional serves as a back-up operations center for GOHSEP should the Baton Rouge office become inoperable.  </a:t>
            </a:r>
          </a:p>
        </p:txBody>
      </p:sp>
      <p:sp>
        <p:nvSpPr>
          <p:cNvPr id="4" name="Slide Number Placeholder 3"/>
          <p:cNvSpPr>
            <a:spLocks noGrp="1"/>
          </p:cNvSpPr>
          <p:nvPr>
            <p:ph type="sldNum" sz="quarter" idx="10"/>
          </p:nvPr>
        </p:nvSpPr>
        <p:spPr/>
        <p:txBody>
          <a:bodyPr/>
          <a:lstStyle/>
          <a:p>
            <a:fld id="{A4519BA2-A400-47CE-A9D3-39690187BB8F}" type="slidenum">
              <a:rPr lang="en-US" smtClean="0"/>
              <a:t>2</a:t>
            </a:fld>
            <a:endParaRPr lang="en-US"/>
          </a:p>
        </p:txBody>
      </p:sp>
    </p:spTree>
    <p:extLst>
      <p:ext uri="{BB962C8B-B14F-4D97-AF65-F5344CB8AC3E}">
        <p14:creationId xmlns:p14="http://schemas.microsoft.com/office/powerpoint/2010/main" val="730362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ladies and Gentlemen.  ___________  Thank you for the nice introduction.  As mentioned I am Jim Williams, the Operations Officer for the Louisiana Business Emergency Operations Center.  While I am fairly new to the position, starting the Monday before hurricane Laura hit, I am not new to emergency operations in Louisiana.  Since joining the Louisiana National guard after serving in the 82</a:t>
            </a:r>
            <a:r>
              <a:rPr lang="en-US" baseline="30000" dirty="0"/>
              <a:t>nd</a:t>
            </a:r>
            <a:r>
              <a:rPr lang="en-US" dirty="0"/>
              <a:t> Airborne Division, I have been involved in the response to almost every major emergency operations in the state, except the ones that occurred while I was deployed, namely Hurricane Katrina and Deep Water Horizon.  The BEOC was started after the devastation of hurricane Katrina.  There were a lot of efforts focused on helping citizen recovery, but not a lot focused on getting business back on their feet. The BEOC mission has never changed since it’s inception, helping business prepare for and recover from natural and man-made disasters.  Since approximately 2016 the BEOC has been located on the campus of the University of Louisiana at Lafayette and additional serves as a back-up operations center for GOHSEP should the Baton Rouge office become inoperable.  </a:t>
            </a:r>
          </a:p>
        </p:txBody>
      </p:sp>
      <p:sp>
        <p:nvSpPr>
          <p:cNvPr id="4" name="Slide Number Placeholder 3"/>
          <p:cNvSpPr>
            <a:spLocks noGrp="1"/>
          </p:cNvSpPr>
          <p:nvPr>
            <p:ph type="sldNum" sz="quarter" idx="10"/>
          </p:nvPr>
        </p:nvSpPr>
        <p:spPr/>
        <p:txBody>
          <a:bodyPr/>
          <a:lstStyle/>
          <a:p>
            <a:fld id="{A4519BA2-A400-47CE-A9D3-39690187BB8F}" type="slidenum">
              <a:rPr lang="en-US" smtClean="0"/>
              <a:t>3</a:t>
            </a:fld>
            <a:endParaRPr lang="en-US"/>
          </a:p>
        </p:txBody>
      </p:sp>
    </p:spTree>
    <p:extLst>
      <p:ext uri="{BB962C8B-B14F-4D97-AF65-F5344CB8AC3E}">
        <p14:creationId xmlns:p14="http://schemas.microsoft.com/office/powerpoint/2010/main" val="273405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ladies and Gentlemen.  ___________  Thank you for the nice introduction.  As mentioned I am Jim Williams, the Operations Officer for the Louisiana Business Emergency Operations Center.  While I am fairly new to the position, starting the Monday before hurricane Laura hit, I am not new to emergency operations in Louisiana.  Since joining the Louisiana National guard after serving in the 82</a:t>
            </a:r>
            <a:r>
              <a:rPr lang="en-US" baseline="30000" dirty="0"/>
              <a:t>nd</a:t>
            </a:r>
            <a:r>
              <a:rPr lang="en-US" dirty="0"/>
              <a:t> Airborne Division, I have been involved in the response to almost every major emergency operations in the state, except the ones that occurred while I was deployed, namely Hurricane Katrina and Deep Water Horizon.  The BEOC was started after the devastation of hurricane Katrina.  There were a lot of efforts focused on helping citizen recovery, but not a lot focused on getting business back on their feet. The BEOC mission has never changed since it’s inception, helping business prepare for and recover from natural and man-made disasters.  Since approximately 2016 the BEOC has been located on the campus of the University of Louisiana at Lafayette and additional serves as a back-up operations center for GOHSEP should the Baton Rouge office become inoperable.  </a:t>
            </a:r>
          </a:p>
        </p:txBody>
      </p:sp>
      <p:sp>
        <p:nvSpPr>
          <p:cNvPr id="4" name="Slide Number Placeholder 3"/>
          <p:cNvSpPr>
            <a:spLocks noGrp="1"/>
          </p:cNvSpPr>
          <p:nvPr>
            <p:ph type="sldNum" sz="quarter" idx="10"/>
          </p:nvPr>
        </p:nvSpPr>
        <p:spPr/>
        <p:txBody>
          <a:bodyPr/>
          <a:lstStyle/>
          <a:p>
            <a:fld id="{A4519BA2-A400-47CE-A9D3-39690187BB8F}" type="slidenum">
              <a:rPr lang="en-US" smtClean="0"/>
              <a:t>5</a:t>
            </a:fld>
            <a:endParaRPr lang="en-US"/>
          </a:p>
        </p:txBody>
      </p:sp>
    </p:spTree>
    <p:extLst>
      <p:ext uri="{BB962C8B-B14F-4D97-AF65-F5344CB8AC3E}">
        <p14:creationId xmlns:p14="http://schemas.microsoft.com/office/powerpoint/2010/main" val="94821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ladies and Gentlemen.  ___________  Thank you for the nice introduction.  As mentioned I am Jim Williams, the Operations Officer for the Louisiana Business Emergency Operations Center.  While I am fairly new to the position, starting the Monday before hurricane Laura hit, I am not new to emergency operations in Louisiana.  Since joining the Louisiana National guard after serving in the 82</a:t>
            </a:r>
            <a:r>
              <a:rPr lang="en-US" baseline="30000" dirty="0"/>
              <a:t>nd</a:t>
            </a:r>
            <a:r>
              <a:rPr lang="en-US" dirty="0"/>
              <a:t> Airborne Division, I have been involved in the response to almost every major emergency operations in the state, except the ones that occurred while I was deployed, namely Hurricane Katrina and Deep Water Horizon.  The BEOC was started after the devastation of hurricane Katrina.  There were a lot of efforts focused on helping citizen recovery, but not a lot focused on getting business back on their feet. The BEOC mission has never changed since it’s inception, helping business prepare for and recover from natural and man-made disasters.  Since approximately 2016 the BEOC has been located on the campus of the University of Louisiana at Lafayette and additional serves as a back-up operations center for GOHSEP should the Baton Rouge office become inoperable.  </a:t>
            </a:r>
          </a:p>
        </p:txBody>
      </p:sp>
      <p:sp>
        <p:nvSpPr>
          <p:cNvPr id="4" name="Slide Number Placeholder 3"/>
          <p:cNvSpPr>
            <a:spLocks noGrp="1"/>
          </p:cNvSpPr>
          <p:nvPr>
            <p:ph type="sldNum" sz="quarter" idx="10"/>
          </p:nvPr>
        </p:nvSpPr>
        <p:spPr/>
        <p:txBody>
          <a:bodyPr/>
          <a:lstStyle/>
          <a:p>
            <a:fld id="{A4519BA2-A400-47CE-A9D3-39690187BB8F}" type="slidenum">
              <a:rPr lang="en-US" smtClean="0"/>
              <a:t>6</a:t>
            </a:fld>
            <a:endParaRPr lang="en-US"/>
          </a:p>
        </p:txBody>
      </p:sp>
    </p:spTree>
    <p:extLst>
      <p:ext uri="{BB962C8B-B14F-4D97-AF65-F5344CB8AC3E}">
        <p14:creationId xmlns:p14="http://schemas.microsoft.com/office/powerpoint/2010/main" val="36114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ladies and Gentlemen.  ___________  Thank you for the nice introduction.  As mentioned I am Jim Williams, the Operations Officer for the Louisiana Business Emergency Operations Center.  While I am fairly new to the position, starting the Monday before hurricane Laura hit, I am not new to emergency operations in Louisiana.  Since joining the Louisiana National guard after serving in the 82</a:t>
            </a:r>
            <a:r>
              <a:rPr lang="en-US" baseline="30000" dirty="0"/>
              <a:t>nd</a:t>
            </a:r>
            <a:r>
              <a:rPr lang="en-US" dirty="0"/>
              <a:t> Airborne Division, I have been involved in the response to almost every major emergency operations in the state, except the ones that occurred while I was deployed, namely Hurricane Katrina and Deep Water Horizon.  The BEOC was started after the devastation of hurricane Katrina.  There were a lot of efforts focused on helping citizen recovery, but not a lot focused on getting business back on their feet. The BEOC mission has never changed since it’s inception, helping business prepare for and recover from natural and man-made disasters.  Since approximately 2016 the BEOC has been located on the campus of the University of Louisiana at Lafayette and additional serves as a back-up operations center for GOHSEP should the Baton Rouge office become inoperable.  </a:t>
            </a:r>
          </a:p>
        </p:txBody>
      </p:sp>
      <p:sp>
        <p:nvSpPr>
          <p:cNvPr id="4" name="Slide Number Placeholder 3"/>
          <p:cNvSpPr>
            <a:spLocks noGrp="1"/>
          </p:cNvSpPr>
          <p:nvPr>
            <p:ph type="sldNum" sz="quarter" idx="10"/>
          </p:nvPr>
        </p:nvSpPr>
        <p:spPr/>
        <p:txBody>
          <a:bodyPr/>
          <a:lstStyle/>
          <a:p>
            <a:fld id="{A4519BA2-A400-47CE-A9D3-39690187BB8F}" type="slidenum">
              <a:rPr lang="en-US" smtClean="0"/>
              <a:t>7</a:t>
            </a:fld>
            <a:endParaRPr lang="en-US"/>
          </a:p>
        </p:txBody>
      </p:sp>
    </p:spTree>
    <p:extLst>
      <p:ext uri="{BB962C8B-B14F-4D97-AF65-F5344CB8AC3E}">
        <p14:creationId xmlns:p14="http://schemas.microsoft.com/office/powerpoint/2010/main" val="227336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spent a lot of time, sweat, tears, and blood to make your business successful.  Make sure you protect it just like you would your own home.</a:t>
            </a:r>
          </a:p>
          <a:p>
            <a:r>
              <a:rPr lang="en-US" dirty="0"/>
              <a:t>Make sure you have an updated inventory of all assets and equipment the business owns.  The best way to do that is with the smartphone in your pocket or maybe on your table.</a:t>
            </a:r>
          </a:p>
          <a:p>
            <a:r>
              <a:rPr lang="en-US" dirty="0"/>
              <a:t>Consider how you will safeguard any hazardous chemicals your business utilizes, if applicable</a:t>
            </a:r>
          </a:p>
          <a:p>
            <a:r>
              <a:rPr lang="en-US" dirty="0"/>
              <a:t>72 hours is a good rule of thumb for loss of electricity whether at home or at work.  As recent storms have shown, our increasingly aging infrastructure is vulnerable.  Some communities in Cameron and Calcasieu were without power for much as 14 to 30 days after hurricane Laura</a:t>
            </a:r>
          </a:p>
          <a:p>
            <a:r>
              <a:rPr lang="en-US" dirty="0"/>
              <a:t>As always, monitor what your local officials are saying concerning storm path and intensity.  When in doubt use the “Jim” rule.  Not me, but if Cantore shows up in Destrehan, New Orleans, or Morgan City, it’s probably not a good thing.</a:t>
            </a:r>
          </a:p>
        </p:txBody>
      </p:sp>
      <p:sp>
        <p:nvSpPr>
          <p:cNvPr id="4" name="Slide Number Placeholder 3"/>
          <p:cNvSpPr>
            <a:spLocks noGrp="1"/>
          </p:cNvSpPr>
          <p:nvPr>
            <p:ph type="sldNum" sz="quarter" idx="10"/>
          </p:nvPr>
        </p:nvSpPr>
        <p:spPr/>
        <p:txBody>
          <a:bodyPr/>
          <a:lstStyle/>
          <a:p>
            <a:fld id="{A4519BA2-A400-47CE-A9D3-39690187BB8F}" type="slidenum">
              <a:rPr lang="en-US" smtClean="0"/>
              <a:t>8</a:t>
            </a:fld>
            <a:endParaRPr lang="en-US"/>
          </a:p>
        </p:txBody>
      </p:sp>
    </p:spTree>
    <p:extLst>
      <p:ext uri="{BB962C8B-B14F-4D97-AF65-F5344CB8AC3E}">
        <p14:creationId xmlns:p14="http://schemas.microsoft.com/office/powerpoint/2010/main" val="211573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37907"/>
          </a:xfrm>
        </p:spPr>
        <p:txBody>
          <a:bodyPr/>
          <a:lstStyle/>
          <a:p>
            <a:r>
              <a:rPr lang="en-US" dirty="0"/>
              <a:t>With June 1</a:t>
            </a:r>
            <a:r>
              <a:rPr lang="en-US" baseline="30000" dirty="0"/>
              <a:t>st</a:t>
            </a:r>
            <a:r>
              <a:rPr lang="en-US" dirty="0"/>
              <a:t> being the official beginning of the 2021 hurricane season, there is no better time to talk about preparations.  Now all of you here are obliviously smart business men and women, so you know how to be in business.  You know what makes things tick and have planned for being in business.  Disaster preparedness is no different.  You first started with a business plan or an idea, in a disaster you have to have a plan, so plan to stay in business.  Small business owners should call in the trusted advisors and develop a continuity of operations plan.  This COOP will help you no matter if it’s a hurricane, flood, ice storm, whatever.  With your team evaluate the natural and man-made disasters that can threaten your business and how to mitigate them.  IN this area in particular you may have to consider how an emergency at another business may affect your business, like a chemical leak etcetera.  </a:t>
            </a:r>
          </a:p>
          <a:p>
            <a:r>
              <a:rPr lang="en-US" dirty="0"/>
              <a:t>Do not forget to cover financial planning in this COOP.  IF you haven’t talked to your insurance agent lately it’s not too late.  Remember most policy changes have a 30 waiting period so this is something that you really need to get in front of.  </a:t>
            </a:r>
          </a:p>
          <a:p>
            <a:r>
              <a:rPr lang="en-US" dirty="0"/>
              <a:t>Always listen to your local leaders for official information concerning local preparations.</a:t>
            </a:r>
          </a:p>
          <a:p>
            <a:r>
              <a:rPr lang="en-US" dirty="0"/>
              <a:t>I believe that people are your most important resource.  Make sure your employees have an emergency plan.  Know how to communicate with your employees if/when they evacuate.  Have redundancy in communication channels</a:t>
            </a:r>
          </a:p>
          <a:p>
            <a:endParaRPr lang="en-US" dirty="0"/>
          </a:p>
          <a:p>
            <a:endParaRPr lang="en-US" dirty="0"/>
          </a:p>
        </p:txBody>
      </p:sp>
      <p:sp>
        <p:nvSpPr>
          <p:cNvPr id="4" name="Slide Number Placeholder 3"/>
          <p:cNvSpPr>
            <a:spLocks noGrp="1"/>
          </p:cNvSpPr>
          <p:nvPr>
            <p:ph type="sldNum" sz="quarter" idx="10"/>
          </p:nvPr>
        </p:nvSpPr>
        <p:spPr/>
        <p:txBody>
          <a:bodyPr/>
          <a:lstStyle/>
          <a:p>
            <a:fld id="{A4519BA2-A400-47CE-A9D3-39690187BB8F}" type="slidenum">
              <a:rPr lang="en-US" smtClean="0"/>
              <a:t>12</a:t>
            </a:fld>
            <a:endParaRPr lang="en-US"/>
          </a:p>
        </p:txBody>
      </p:sp>
    </p:spTree>
    <p:extLst>
      <p:ext uri="{BB962C8B-B14F-4D97-AF65-F5344CB8AC3E}">
        <p14:creationId xmlns:p14="http://schemas.microsoft.com/office/powerpoint/2010/main" val="4487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37907"/>
          </a:xfrm>
        </p:spPr>
        <p:txBody>
          <a:bodyPr/>
          <a:lstStyle/>
          <a:p>
            <a:r>
              <a:rPr lang="en-US" dirty="0"/>
              <a:t>With June 1</a:t>
            </a:r>
            <a:r>
              <a:rPr lang="en-US" baseline="30000" dirty="0"/>
              <a:t>st</a:t>
            </a:r>
            <a:r>
              <a:rPr lang="en-US" dirty="0"/>
              <a:t> being the official beginning of the 2021 hurricane season, there is no better time to talk about preparations.  Now all of you here are obliviously smart business men and women, so you know how to be in business.  You know what makes things tick and have planned for being in business.  Disaster preparedness is no different.  You first started with a business plan or an idea, in a disaster you have to have a plan, so plan to stay in business.  Small business owners should call in the trusted advisors and develop a continuity of operations plan.  This COOP will help you no matter if it’s a hurricane, flood, ice storm, whatever.  With your team evaluate the natural and man-made disasters that can threaten your business and how to mitigate them.  IN this area in particular you may have to consider how an emergency at another business may affect your business, like a chemical leak etcetera.  </a:t>
            </a:r>
          </a:p>
          <a:p>
            <a:r>
              <a:rPr lang="en-US" dirty="0"/>
              <a:t>Do not forget to cover financial planning in this COOP.  IF you haven’t talked to your insurance agent lately it’s not too late.  Remember most policy changes have a 30 waiting period so this is something that you really need to get in front of.  </a:t>
            </a:r>
          </a:p>
          <a:p>
            <a:r>
              <a:rPr lang="en-US" dirty="0"/>
              <a:t>Always listen to your local leaders for official information concerning local preparations.</a:t>
            </a:r>
          </a:p>
          <a:p>
            <a:r>
              <a:rPr lang="en-US" dirty="0"/>
              <a:t>I believe that people are your most important resource.  Make sure your employees have an emergency plan.  Know how to communicate with your employees if/when they evacuate.  Have redundancy in communication channels</a:t>
            </a:r>
          </a:p>
          <a:p>
            <a:endParaRPr lang="en-US" dirty="0"/>
          </a:p>
          <a:p>
            <a:endParaRPr lang="en-US" dirty="0"/>
          </a:p>
        </p:txBody>
      </p:sp>
      <p:sp>
        <p:nvSpPr>
          <p:cNvPr id="4" name="Slide Number Placeholder 3"/>
          <p:cNvSpPr>
            <a:spLocks noGrp="1"/>
          </p:cNvSpPr>
          <p:nvPr>
            <p:ph type="sldNum" sz="quarter" idx="10"/>
          </p:nvPr>
        </p:nvSpPr>
        <p:spPr/>
        <p:txBody>
          <a:bodyPr/>
          <a:lstStyle/>
          <a:p>
            <a:fld id="{A4519BA2-A400-47CE-A9D3-39690187BB8F}" type="slidenum">
              <a:rPr lang="en-US" smtClean="0"/>
              <a:t>13</a:t>
            </a:fld>
            <a:endParaRPr lang="en-US"/>
          </a:p>
        </p:txBody>
      </p:sp>
    </p:spTree>
    <p:extLst>
      <p:ext uri="{BB962C8B-B14F-4D97-AF65-F5344CB8AC3E}">
        <p14:creationId xmlns:p14="http://schemas.microsoft.com/office/powerpoint/2010/main" val="126862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3877-3176-44E2-9F09-8834EA9CB9FD}" type="datetimeFigureOut">
              <a:rPr lang="en-US" smtClean="0"/>
              <a:t>05/01/23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42C4C-253C-4DEA-A9AF-455C879607E1}" type="slidenum">
              <a:rPr lang="en-US" smtClean="0"/>
              <a:t>‹#›</a:t>
            </a:fld>
            <a:endParaRPr lang="en-US"/>
          </a:p>
        </p:txBody>
      </p:sp>
    </p:spTree>
    <p:extLst>
      <p:ext uri="{BB962C8B-B14F-4D97-AF65-F5344CB8AC3E}">
        <p14:creationId xmlns:p14="http://schemas.microsoft.com/office/powerpoint/2010/main" val="404178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3877-3176-44E2-9F09-8834EA9CB9FD}" type="datetimeFigureOut">
              <a:rPr lang="en-US" smtClean="0"/>
              <a:t>05/01/23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42C4C-253C-4DEA-A9AF-455C879607E1}" type="slidenum">
              <a:rPr lang="en-US" smtClean="0"/>
              <a:t>‹#›</a:t>
            </a:fld>
            <a:endParaRPr lang="en-US"/>
          </a:p>
        </p:txBody>
      </p:sp>
    </p:spTree>
    <p:extLst>
      <p:ext uri="{BB962C8B-B14F-4D97-AF65-F5344CB8AC3E}">
        <p14:creationId xmlns:p14="http://schemas.microsoft.com/office/powerpoint/2010/main" val="34255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8080" y="914400"/>
            <a:ext cx="1371600" cy="53035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1519" y="548640"/>
            <a:ext cx="6675120" cy="56692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3877-3176-44E2-9F09-8834EA9CB9FD}" type="datetimeFigureOut">
              <a:rPr lang="en-US" smtClean="0"/>
              <a:t>05/01/23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42C4C-253C-4DEA-A9AF-455C879607E1}" type="slidenum">
              <a:rPr lang="en-US" smtClean="0"/>
              <a:t>‹#›</a:t>
            </a:fld>
            <a:endParaRPr lang="en-US"/>
          </a:p>
        </p:txBody>
      </p:sp>
    </p:spTree>
    <p:extLst>
      <p:ext uri="{BB962C8B-B14F-4D97-AF65-F5344CB8AC3E}">
        <p14:creationId xmlns:p14="http://schemas.microsoft.com/office/powerpoint/2010/main" val="339001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40080" y="1188720"/>
            <a:ext cx="7886700" cy="4937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3877-3176-44E2-9F09-8834EA9CB9FD}" type="datetimeFigureOut">
              <a:rPr lang="en-US" smtClean="0"/>
              <a:t>05/01/23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42C4C-253C-4DEA-A9AF-455C879607E1}" type="slidenum">
              <a:rPr lang="en-US" smtClean="0"/>
              <a:t>‹#›</a:t>
            </a:fld>
            <a:endParaRPr lang="en-US"/>
          </a:p>
        </p:txBody>
      </p:sp>
    </p:spTree>
    <p:extLst>
      <p:ext uri="{BB962C8B-B14F-4D97-AF65-F5344CB8AC3E}">
        <p14:creationId xmlns:p14="http://schemas.microsoft.com/office/powerpoint/2010/main" val="2625454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633877-3176-44E2-9F09-8834EA9CB9FD}" type="datetimeFigureOut">
              <a:rPr lang="en-US" smtClean="0"/>
              <a:t>05/01/23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42C4C-253C-4DEA-A9AF-455C879607E1}" type="slidenum">
              <a:rPr lang="en-US" smtClean="0"/>
              <a:t>‹#›</a:t>
            </a:fld>
            <a:endParaRPr lang="en-US"/>
          </a:p>
        </p:txBody>
      </p:sp>
    </p:spTree>
    <p:extLst>
      <p:ext uri="{BB962C8B-B14F-4D97-AF65-F5344CB8AC3E}">
        <p14:creationId xmlns:p14="http://schemas.microsoft.com/office/powerpoint/2010/main" val="261678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188720"/>
            <a:ext cx="3886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188720"/>
            <a:ext cx="3886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3877-3176-44E2-9F09-8834EA9CB9FD}" type="datetimeFigureOut">
              <a:rPr lang="en-US" smtClean="0"/>
              <a:t>05/01/23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42C4C-253C-4DEA-A9AF-455C879607E1}" type="slidenum">
              <a:rPr lang="en-US" smtClean="0"/>
              <a:t>‹#›</a:t>
            </a:fld>
            <a:endParaRPr lang="en-US"/>
          </a:p>
        </p:txBody>
      </p:sp>
    </p:spTree>
    <p:extLst>
      <p:ext uri="{BB962C8B-B14F-4D97-AF65-F5344CB8AC3E}">
        <p14:creationId xmlns:p14="http://schemas.microsoft.com/office/powerpoint/2010/main" val="33908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8872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103120"/>
            <a:ext cx="386834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8872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103120"/>
            <a:ext cx="3887391"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3877-3176-44E2-9F09-8834EA9CB9FD}" type="datetimeFigureOut">
              <a:rPr lang="en-US" smtClean="0"/>
              <a:t>05/01/23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42C4C-253C-4DEA-A9AF-455C879607E1}" type="slidenum">
              <a:rPr lang="en-US" smtClean="0"/>
              <a:t>‹#›</a:t>
            </a:fld>
            <a:endParaRPr lang="en-US"/>
          </a:p>
        </p:txBody>
      </p:sp>
      <p:sp>
        <p:nvSpPr>
          <p:cNvPr id="10" name="Title 1"/>
          <p:cNvSpPr>
            <a:spLocks noGrp="1"/>
          </p:cNvSpPr>
          <p:nvPr>
            <p:ph type="title"/>
          </p:nvPr>
        </p:nvSpPr>
        <p:spPr>
          <a:xfrm>
            <a:off x="1097280" y="457200"/>
            <a:ext cx="6400800" cy="590463"/>
          </a:xfrm>
        </p:spPr>
        <p:txBody>
          <a:bodyPr/>
          <a:lstStyle/>
          <a:p>
            <a:r>
              <a:rPr lang="en-US"/>
              <a:t>Click to edit Master title style</a:t>
            </a:r>
            <a:endParaRPr lang="en-US" dirty="0"/>
          </a:p>
        </p:txBody>
      </p:sp>
    </p:spTree>
    <p:extLst>
      <p:ext uri="{BB962C8B-B14F-4D97-AF65-F5344CB8AC3E}">
        <p14:creationId xmlns:p14="http://schemas.microsoft.com/office/powerpoint/2010/main" val="384325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3877-3176-44E2-9F09-8834EA9CB9FD}" type="datetimeFigureOut">
              <a:rPr lang="en-US" smtClean="0"/>
              <a:t>05/01/23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42C4C-253C-4DEA-A9AF-455C879607E1}" type="slidenum">
              <a:rPr lang="en-US" smtClean="0"/>
              <a:t>‹#›</a:t>
            </a:fld>
            <a:endParaRPr lang="en-US"/>
          </a:p>
        </p:txBody>
      </p:sp>
    </p:spTree>
    <p:extLst>
      <p:ext uri="{BB962C8B-B14F-4D97-AF65-F5344CB8AC3E}">
        <p14:creationId xmlns:p14="http://schemas.microsoft.com/office/powerpoint/2010/main" val="150041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3877-3176-44E2-9F09-8834EA9CB9FD}" type="datetimeFigureOut">
              <a:rPr lang="en-US" smtClean="0"/>
              <a:t>05/01/23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42C4C-253C-4DEA-A9AF-455C879607E1}" type="slidenum">
              <a:rPr lang="en-US" smtClean="0"/>
              <a:t>‹#›</a:t>
            </a:fld>
            <a:endParaRPr lang="en-US"/>
          </a:p>
        </p:txBody>
      </p:sp>
    </p:spTree>
    <p:extLst>
      <p:ext uri="{BB962C8B-B14F-4D97-AF65-F5344CB8AC3E}">
        <p14:creationId xmlns:p14="http://schemas.microsoft.com/office/powerpoint/2010/main" val="210171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633877-3176-44E2-9F09-8834EA9CB9FD}" type="datetimeFigureOut">
              <a:rPr lang="en-US" smtClean="0"/>
              <a:t>05/01/23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42C4C-253C-4DEA-A9AF-455C879607E1}" type="slidenum">
              <a:rPr lang="en-US" smtClean="0"/>
              <a:t>‹#›</a:t>
            </a:fld>
            <a:endParaRPr lang="en-US"/>
          </a:p>
        </p:txBody>
      </p:sp>
    </p:spTree>
    <p:extLst>
      <p:ext uri="{BB962C8B-B14F-4D97-AF65-F5344CB8AC3E}">
        <p14:creationId xmlns:p14="http://schemas.microsoft.com/office/powerpoint/2010/main" val="413455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633877-3176-44E2-9F09-8834EA9CB9FD}" type="datetimeFigureOut">
              <a:rPr lang="en-US" smtClean="0"/>
              <a:t>05/01/23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42C4C-253C-4DEA-A9AF-455C879607E1}" type="slidenum">
              <a:rPr lang="en-US" smtClean="0"/>
              <a:t>‹#›</a:t>
            </a:fld>
            <a:endParaRPr lang="en-US"/>
          </a:p>
        </p:txBody>
      </p:sp>
    </p:spTree>
    <p:extLst>
      <p:ext uri="{BB962C8B-B14F-4D97-AF65-F5344CB8AC3E}">
        <p14:creationId xmlns:p14="http://schemas.microsoft.com/office/powerpoint/2010/main" val="163783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365760" y="365760"/>
            <a:ext cx="8595360" cy="6309360"/>
          </a:xfrm>
          <a:prstGeom prst="roundRect">
            <a:avLst>
              <a:gd name="adj" fmla="val 56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457200"/>
            <a:ext cx="6400800" cy="5904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40080" y="1280160"/>
            <a:ext cx="7886700" cy="49377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0936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3877-3176-44E2-9F09-8834EA9CB9FD}" type="datetimeFigureOut">
              <a:rPr lang="en-US" smtClean="0"/>
              <a:t>05/01/23</a:t>
            </a:fld>
            <a:endParaRPr lang="en-US"/>
          </a:p>
        </p:txBody>
      </p:sp>
      <p:sp>
        <p:nvSpPr>
          <p:cNvPr id="5" name="Footer Placeholder 4"/>
          <p:cNvSpPr>
            <a:spLocks noGrp="1"/>
          </p:cNvSpPr>
          <p:nvPr>
            <p:ph type="ftr" sz="quarter" idx="3"/>
          </p:nvPr>
        </p:nvSpPr>
        <p:spPr>
          <a:xfrm>
            <a:off x="3028950" y="630936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0936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42C4C-253C-4DEA-A9AF-455C879607E1}"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06445" y="401533"/>
            <a:ext cx="1507038" cy="329642"/>
          </a:xfrm>
          <a:prstGeom prst="rect">
            <a:avLst/>
          </a:prstGeom>
        </p:spPr>
      </p:pic>
      <p:pic>
        <p:nvPicPr>
          <p:cNvPr id="10" name="Picture 9" descr="Text, logo&#10;&#10;Description automatically generated">
            <a:extLst>
              <a:ext uri="{FF2B5EF4-FFF2-40B4-BE49-F238E27FC236}">
                <a16:creationId xmlns:a16="http://schemas.microsoft.com/office/drawing/2014/main" id="{FDF06BDE-64F2-534E-EA06-8978BBF1D3D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12749" r="3286" b="12554"/>
          <a:stretch/>
        </p:blipFill>
        <p:spPr>
          <a:xfrm>
            <a:off x="19708" y="241641"/>
            <a:ext cx="1791478" cy="778312"/>
          </a:xfrm>
          <a:prstGeom prst="rect">
            <a:avLst/>
          </a:prstGeom>
        </p:spPr>
      </p:pic>
    </p:spTree>
    <p:extLst>
      <p:ext uri="{BB962C8B-B14F-4D97-AF65-F5344CB8AC3E}">
        <p14:creationId xmlns:p14="http://schemas.microsoft.com/office/powerpoint/2010/main" val="2592931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idafuel.vastream.n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idagroceries.vastream.ne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ready.gov/busine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c3.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isasterloanassistance.sb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labeoc.or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gohsep.la.gov/" TargetMode="External"/><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ready.gov/" TargetMode="External"/><Relationship Id="rId5" Type="http://schemas.openxmlformats.org/officeDocument/2006/relationships/hyperlink" Target="http://www.getagameplan.org/" TargetMode="External"/><Relationship Id="rId4" Type="http://schemas.openxmlformats.org/officeDocument/2006/relationships/hyperlink" Target="http://www.fema.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ba.gov/" TargetMode="External"/><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cisa.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labeoc.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mailto:james.williams@Louisiana.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37523"/>
            <a:ext cx="7772400" cy="2387600"/>
          </a:xfrm>
        </p:spPr>
        <p:txBody>
          <a:bodyPr/>
          <a:lstStyle/>
          <a:p>
            <a:r>
              <a:rPr lang="en-US" dirty="0"/>
              <a:t>Have You Prepared Your Business for the Next Disaster</a:t>
            </a:r>
          </a:p>
        </p:txBody>
      </p:sp>
      <p:sp>
        <p:nvSpPr>
          <p:cNvPr id="5" name="Subtitle 4"/>
          <p:cNvSpPr>
            <a:spLocks noGrp="1"/>
          </p:cNvSpPr>
          <p:nvPr>
            <p:ph type="subTitle" idx="1"/>
          </p:nvPr>
        </p:nvSpPr>
        <p:spPr/>
        <p:txBody>
          <a:bodyPr>
            <a:normAutofit/>
          </a:bodyPr>
          <a:lstStyle/>
          <a:p>
            <a:endParaRPr lang="en-US" dirty="0"/>
          </a:p>
          <a:p>
            <a:r>
              <a:rPr lang="en-US" dirty="0"/>
              <a:t>Louisiana Emergency Management Conference</a:t>
            </a:r>
          </a:p>
          <a:p>
            <a:r>
              <a:rPr lang="en-US" dirty="0"/>
              <a:t>May 10, 2023</a:t>
            </a:r>
          </a:p>
        </p:txBody>
      </p:sp>
    </p:spTree>
    <p:extLst>
      <p:ext uri="{BB962C8B-B14F-4D97-AF65-F5344CB8AC3E}">
        <p14:creationId xmlns:p14="http://schemas.microsoft.com/office/powerpoint/2010/main" val="1377485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032" y="365760"/>
            <a:ext cx="7315200" cy="590463"/>
          </a:xfrm>
        </p:spPr>
        <p:txBody>
          <a:bodyPr/>
          <a:lstStyle/>
          <a:p>
            <a:r>
              <a:rPr lang="en-US" sz="2400" b="1" dirty="0">
                <a:solidFill>
                  <a:srgbClr val="0070C0"/>
                </a:solidFill>
              </a:rPr>
              <a:t>Hurricane Ida Gas Station Situational Awareness</a:t>
            </a:r>
            <a:br>
              <a:rPr lang="en-US" sz="2400" b="1" dirty="0">
                <a:solidFill>
                  <a:srgbClr val="0070C0"/>
                </a:solidFill>
              </a:rPr>
            </a:br>
            <a:r>
              <a:rPr lang="en-US" sz="1400" b="1" dirty="0">
                <a:solidFill>
                  <a:srgbClr val="0070C0"/>
                </a:solidFill>
              </a:rPr>
              <a:t>LABEOC / NBEOC</a:t>
            </a:r>
            <a:endParaRPr lang="en-US" sz="2400" b="1" dirty="0">
              <a:solidFill>
                <a:srgbClr val="0070C0"/>
              </a:solidFill>
            </a:endParaRPr>
          </a:p>
        </p:txBody>
      </p:sp>
      <p:sp>
        <p:nvSpPr>
          <p:cNvPr id="11" name="Slide Number Placeholder 10"/>
          <p:cNvSpPr>
            <a:spLocks noGrp="1"/>
          </p:cNvSpPr>
          <p:nvPr>
            <p:ph type="sldNum" sz="quarter" idx="12"/>
          </p:nvPr>
        </p:nvSpPr>
        <p:spPr/>
        <p:txBody>
          <a:bodyPr/>
          <a:lstStyle/>
          <a:p>
            <a:fld id="{CCDE293A-CD81-40C6-B56D-9F7B90D37D6E}" type="slidenum">
              <a:rPr lang="en-US" smtClean="0"/>
              <a:pPr/>
              <a:t>10</a:t>
            </a:fld>
            <a:r>
              <a:rPr lang="en-US"/>
              <a:t> </a:t>
            </a:r>
          </a:p>
        </p:txBody>
      </p:sp>
      <p:sp>
        <p:nvSpPr>
          <p:cNvPr id="7" name="TextBox 6"/>
          <p:cNvSpPr txBox="1"/>
          <p:nvPr/>
        </p:nvSpPr>
        <p:spPr>
          <a:xfrm>
            <a:off x="3235322" y="962631"/>
            <a:ext cx="2124716" cy="307777"/>
          </a:xfrm>
          <a:prstGeom prst="rect">
            <a:avLst/>
          </a:prstGeom>
          <a:noFill/>
        </p:spPr>
        <p:txBody>
          <a:bodyPr wrap="square" lIns="91440" tIns="45720" rIns="91440" bIns="45720" rtlCol="0" anchor="t">
            <a:spAutoFit/>
          </a:bodyPr>
          <a:lstStyle/>
          <a:p>
            <a:pPr algn="ctr"/>
            <a:r>
              <a:rPr lang="en-US" sz="1400" dirty="0"/>
              <a:t>As of 6:00 pm 9/8/21</a:t>
            </a:r>
          </a:p>
        </p:txBody>
      </p:sp>
      <p:pic>
        <p:nvPicPr>
          <p:cNvPr id="4" name="Picture 3"/>
          <p:cNvPicPr>
            <a:picLocks noChangeAspect="1"/>
          </p:cNvPicPr>
          <p:nvPr/>
        </p:nvPicPr>
        <p:blipFill>
          <a:blip r:embed="rId2"/>
          <a:stretch>
            <a:fillRect/>
          </a:stretch>
        </p:blipFill>
        <p:spPr>
          <a:xfrm>
            <a:off x="457200" y="1371601"/>
            <a:ext cx="7315200" cy="5076749"/>
          </a:xfrm>
          <a:prstGeom prst="rect">
            <a:avLst/>
          </a:prstGeom>
        </p:spPr>
      </p:pic>
      <p:pic>
        <p:nvPicPr>
          <p:cNvPr id="5" name="Picture 4"/>
          <p:cNvPicPr>
            <a:picLocks noChangeAspect="1"/>
          </p:cNvPicPr>
          <p:nvPr/>
        </p:nvPicPr>
        <p:blipFill>
          <a:blip r:embed="rId3"/>
          <a:stretch>
            <a:fillRect/>
          </a:stretch>
        </p:blipFill>
        <p:spPr>
          <a:xfrm>
            <a:off x="7040880" y="2743200"/>
            <a:ext cx="1828800" cy="2196826"/>
          </a:xfrm>
          <a:prstGeom prst="rect">
            <a:avLst/>
          </a:prstGeom>
        </p:spPr>
      </p:pic>
      <p:sp>
        <p:nvSpPr>
          <p:cNvPr id="8" name="TextBox 7">
            <a:extLst>
              <a:ext uri="{FF2B5EF4-FFF2-40B4-BE49-F238E27FC236}">
                <a16:creationId xmlns:a16="http://schemas.microsoft.com/office/drawing/2014/main" id="{C3C06E64-E0C1-4B81-9B80-F983AA439168}"/>
              </a:ext>
            </a:extLst>
          </p:cNvPr>
          <p:cNvSpPr txBox="1"/>
          <p:nvPr/>
        </p:nvSpPr>
        <p:spPr>
          <a:xfrm>
            <a:off x="5029200" y="6217920"/>
            <a:ext cx="3657600" cy="369332"/>
          </a:xfrm>
          <a:prstGeom prst="rect">
            <a:avLst/>
          </a:prstGeom>
          <a:noFill/>
        </p:spPr>
        <p:txBody>
          <a:bodyPr wrap="square">
            <a:spAutoFit/>
          </a:bodyPr>
          <a:lstStyle/>
          <a:p>
            <a:r>
              <a:rPr lang="en-US" dirty="0">
                <a:hlinkClick r:id="rId4"/>
              </a:rPr>
              <a:t>http://IdaFuel.vastream.net/ </a:t>
            </a:r>
            <a:endParaRPr lang="en-US" dirty="0"/>
          </a:p>
        </p:txBody>
      </p:sp>
    </p:spTree>
    <p:extLst>
      <p:ext uri="{BB962C8B-B14F-4D97-AF65-F5344CB8AC3E}">
        <p14:creationId xmlns:p14="http://schemas.microsoft.com/office/powerpoint/2010/main" val="2323092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440" y="365760"/>
            <a:ext cx="7315200" cy="590463"/>
          </a:xfrm>
        </p:spPr>
        <p:txBody>
          <a:bodyPr/>
          <a:lstStyle/>
          <a:p>
            <a:r>
              <a:rPr lang="en-US" sz="2400" b="1" dirty="0">
                <a:solidFill>
                  <a:srgbClr val="0070C0"/>
                </a:solidFill>
              </a:rPr>
              <a:t>Hurricane Ida Grocer Store Situational Awareness</a:t>
            </a:r>
            <a:br>
              <a:rPr lang="en-US" sz="2400" b="1" dirty="0">
                <a:solidFill>
                  <a:srgbClr val="0070C0"/>
                </a:solidFill>
              </a:rPr>
            </a:br>
            <a:r>
              <a:rPr lang="en-US" sz="1400" b="1" dirty="0">
                <a:solidFill>
                  <a:srgbClr val="0070C0"/>
                </a:solidFill>
              </a:rPr>
              <a:t>LABEOC / NBEOC</a:t>
            </a:r>
            <a:endParaRPr lang="en-US" sz="2400" b="1" dirty="0">
              <a:solidFill>
                <a:srgbClr val="0070C0"/>
              </a:solidFill>
            </a:endParaRPr>
          </a:p>
        </p:txBody>
      </p:sp>
      <p:sp>
        <p:nvSpPr>
          <p:cNvPr id="11" name="Slide Number Placeholder 10"/>
          <p:cNvSpPr>
            <a:spLocks noGrp="1"/>
          </p:cNvSpPr>
          <p:nvPr>
            <p:ph type="sldNum" sz="quarter" idx="12"/>
          </p:nvPr>
        </p:nvSpPr>
        <p:spPr/>
        <p:txBody>
          <a:bodyPr/>
          <a:lstStyle/>
          <a:p>
            <a:fld id="{CCDE293A-CD81-40C6-B56D-9F7B90D37D6E}" type="slidenum">
              <a:rPr lang="en-US" smtClean="0"/>
              <a:pPr/>
              <a:t>11</a:t>
            </a:fld>
            <a:r>
              <a:rPr lang="en-US"/>
              <a:t> </a:t>
            </a:r>
          </a:p>
        </p:txBody>
      </p:sp>
      <p:sp>
        <p:nvSpPr>
          <p:cNvPr id="7" name="TextBox 6"/>
          <p:cNvSpPr txBox="1"/>
          <p:nvPr/>
        </p:nvSpPr>
        <p:spPr>
          <a:xfrm>
            <a:off x="3235322" y="962631"/>
            <a:ext cx="2124716" cy="307777"/>
          </a:xfrm>
          <a:prstGeom prst="rect">
            <a:avLst/>
          </a:prstGeom>
          <a:noFill/>
        </p:spPr>
        <p:txBody>
          <a:bodyPr wrap="square" lIns="91440" tIns="45720" rIns="91440" bIns="45720" rtlCol="0" anchor="t">
            <a:spAutoFit/>
          </a:bodyPr>
          <a:lstStyle/>
          <a:p>
            <a:pPr algn="ctr"/>
            <a:r>
              <a:rPr lang="en-US" sz="1400" dirty="0"/>
              <a:t>As of 6:00 pm 9/8/21</a:t>
            </a:r>
          </a:p>
        </p:txBody>
      </p:sp>
      <p:pic>
        <p:nvPicPr>
          <p:cNvPr id="6" name="Picture 5"/>
          <p:cNvPicPr>
            <a:picLocks noChangeAspect="1"/>
          </p:cNvPicPr>
          <p:nvPr/>
        </p:nvPicPr>
        <p:blipFill>
          <a:blip r:embed="rId2"/>
          <a:stretch>
            <a:fillRect/>
          </a:stretch>
        </p:blipFill>
        <p:spPr>
          <a:xfrm>
            <a:off x="457200" y="1371600"/>
            <a:ext cx="7315200" cy="5265747"/>
          </a:xfrm>
          <a:prstGeom prst="rect">
            <a:avLst/>
          </a:prstGeom>
        </p:spPr>
      </p:pic>
      <p:pic>
        <p:nvPicPr>
          <p:cNvPr id="4" name="Picture 3"/>
          <p:cNvPicPr>
            <a:picLocks noChangeAspect="1"/>
          </p:cNvPicPr>
          <p:nvPr/>
        </p:nvPicPr>
        <p:blipFill>
          <a:blip r:embed="rId3"/>
          <a:stretch>
            <a:fillRect/>
          </a:stretch>
        </p:blipFill>
        <p:spPr>
          <a:xfrm>
            <a:off x="7040880" y="2743200"/>
            <a:ext cx="1828800" cy="1901342"/>
          </a:xfrm>
          <a:prstGeom prst="rect">
            <a:avLst/>
          </a:prstGeom>
        </p:spPr>
      </p:pic>
      <p:sp>
        <p:nvSpPr>
          <p:cNvPr id="8" name="TextBox 7">
            <a:extLst>
              <a:ext uri="{FF2B5EF4-FFF2-40B4-BE49-F238E27FC236}">
                <a16:creationId xmlns:a16="http://schemas.microsoft.com/office/drawing/2014/main" id="{B3CDA5A9-E9EA-482A-92D7-2799CDD2EA64}"/>
              </a:ext>
            </a:extLst>
          </p:cNvPr>
          <p:cNvSpPr txBox="1"/>
          <p:nvPr/>
        </p:nvSpPr>
        <p:spPr>
          <a:xfrm>
            <a:off x="5029200" y="6217920"/>
            <a:ext cx="3657600" cy="369332"/>
          </a:xfrm>
          <a:prstGeom prst="rect">
            <a:avLst/>
          </a:prstGeom>
          <a:noFill/>
        </p:spPr>
        <p:txBody>
          <a:bodyPr wrap="square">
            <a:spAutoFit/>
          </a:bodyPr>
          <a:lstStyle/>
          <a:p>
            <a:r>
              <a:rPr lang="en-US" dirty="0">
                <a:hlinkClick r:id="rId4"/>
              </a:rPr>
              <a:t>http://idagroceries.vastream.net/</a:t>
            </a:r>
            <a:endParaRPr lang="en-US" dirty="0"/>
          </a:p>
        </p:txBody>
      </p:sp>
    </p:spTree>
    <p:extLst>
      <p:ext uri="{BB962C8B-B14F-4D97-AF65-F5344CB8AC3E}">
        <p14:creationId xmlns:p14="http://schemas.microsoft.com/office/powerpoint/2010/main" val="38289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Preparedness</a:t>
            </a:r>
            <a:br>
              <a:rPr lang="en-US" dirty="0"/>
            </a:br>
            <a:r>
              <a:rPr lang="en-US" sz="2400" dirty="0"/>
              <a:t>GENERAL</a:t>
            </a:r>
            <a:endParaRPr lang="en-US" dirty="0"/>
          </a:p>
        </p:txBody>
      </p:sp>
      <p:sp>
        <p:nvSpPr>
          <p:cNvPr id="3" name="Content Placeholder 2"/>
          <p:cNvSpPr>
            <a:spLocks noGrp="1"/>
          </p:cNvSpPr>
          <p:nvPr>
            <p:ph idx="1"/>
          </p:nvPr>
        </p:nvSpPr>
        <p:spPr>
          <a:xfrm>
            <a:off x="640080" y="1188720"/>
            <a:ext cx="7886700" cy="5391374"/>
          </a:xfrm>
        </p:spPr>
        <p:txBody>
          <a:bodyPr>
            <a:normAutofit/>
          </a:bodyPr>
          <a:lstStyle/>
          <a:p>
            <a:r>
              <a:rPr lang="en-US" dirty="0"/>
              <a:t>Have a plan to stay in business</a:t>
            </a:r>
          </a:p>
          <a:p>
            <a:pPr lvl="1"/>
            <a:r>
              <a:rPr lang="en-US" dirty="0"/>
              <a:t>Continuity of Operations Plan (COOP)</a:t>
            </a:r>
          </a:p>
          <a:p>
            <a:pPr lvl="2"/>
            <a:r>
              <a:rPr lang="en-US" dirty="0"/>
              <a:t>Isn’t just for hurricane season</a:t>
            </a:r>
          </a:p>
          <a:p>
            <a:pPr lvl="2"/>
            <a:r>
              <a:rPr lang="en-US" dirty="0"/>
              <a:t>know the threats to your business</a:t>
            </a:r>
          </a:p>
          <a:p>
            <a:pPr lvl="2"/>
            <a:r>
              <a:rPr lang="en-US" dirty="0"/>
              <a:t>Cover financial planning into continuity</a:t>
            </a:r>
          </a:p>
          <a:p>
            <a:pPr lvl="2"/>
            <a:r>
              <a:rPr lang="en-US" dirty="0"/>
              <a:t>“Rainy Day” fund</a:t>
            </a:r>
          </a:p>
          <a:p>
            <a:pPr lvl="2"/>
            <a:r>
              <a:rPr lang="en-US" dirty="0"/>
              <a:t>Risk Assessments</a:t>
            </a:r>
          </a:p>
          <a:p>
            <a:pPr lvl="3"/>
            <a:r>
              <a:rPr lang="en-US" dirty="0"/>
              <a:t>Most Dangerous vs. Most Likely</a:t>
            </a:r>
          </a:p>
          <a:p>
            <a:pPr lvl="1"/>
            <a:r>
              <a:rPr lang="en-US" dirty="0"/>
              <a:t>Review insurance coverage</a:t>
            </a:r>
          </a:p>
          <a:p>
            <a:pPr lvl="2"/>
            <a:r>
              <a:rPr lang="en-US" dirty="0"/>
              <a:t>Know your named storm deductible</a:t>
            </a:r>
          </a:p>
          <a:p>
            <a:pPr lvl="2"/>
            <a:r>
              <a:rPr lang="en-US" dirty="0"/>
              <a:t>Flood Insurance</a:t>
            </a:r>
          </a:p>
          <a:p>
            <a:pPr lvl="2"/>
            <a:r>
              <a:rPr lang="en-US" dirty="0"/>
              <a:t>Inquire about cyber insurance</a:t>
            </a:r>
          </a:p>
          <a:p>
            <a:pPr lvl="2"/>
            <a:endParaRPr lang="en-US" dirty="0"/>
          </a:p>
          <a:p>
            <a:pPr lvl="1"/>
            <a:endParaRPr lang="en-US" dirty="0"/>
          </a:p>
          <a:p>
            <a:pPr lvl="2"/>
            <a:endParaRPr lang="en-US" dirty="0"/>
          </a:p>
          <a:p>
            <a:endParaRPr lang="en-US" dirty="0"/>
          </a:p>
        </p:txBody>
      </p:sp>
    </p:spTree>
    <p:extLst>
      <p:ext uri="{BB962C8B-B14F-4D97-AF65-F5344CB8AC3E}">
        <p14:creationId xmlns:p14="http://schemas.microsoft.com/office/powerpoint/2010/main" val="200894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Preparedness</a:t>
            </a:r>
            <a:br>
              <a:rPr lang="en-US" dirty="0"/>
            </a:br>
            <a:r>
              <a:rPr lang="en-US" sz="2400" dirty="0"/>
              <a:t>GENERAL</a:t>
            </a:r>
            <a:endParaRPr lang="en-US" dirty="0"/>
          </a:p>
        </p:txBody>
      </p:sp>
      <p:sp>
        <p:nvSpPr>
          <p:cNvPr id="3" name="Content Placeholder 2"/>
          <p:cNvSpPr>
            <a:spLocks noGrp="1"/>
          </p:cNvSpPr>
          <p:nvPr>
            <p:ph idx="1"/>
          </p:nvPr>
        </p:nvSpPr>
        <p:spPr>
          <a:xfrm>
            <a:off x="640080" y="1188720"/>
            <a:ext cx="7886700" cy="5391374"/>
          </a:xfrm>
        </p:spPr>
        <p:txBody>
          <a:bodyPr>
            <a:normAutofit/>
          </a:bodyPr>
          <a:lstStyle/>
          <a:p>
            <a:r>
              <a:rPr lang="en-US" dirty="0"/>
              <a:t>Be informed</a:t>
            </a:r>
          </a:p>
          <a:p>
            <a:pPr lvl="1"/>
            <a:r>
              <a:rPr lang="en-US" dirty="0"/>
              <a:t>monitor local situations</a:t>
            </a:r>
          </a:p>
          <a:p>
            <a:r>
              <a:rPr lang="en-US" dirty="0"/>
              <a:t>Be prepared</a:t>
            </a:r>
          </a:p>
          <a:p>
            <a:pPr lvl="1"/>
            <a:r>
              <a:rPr lang="en-US" dirty="0"/>
              <a:t>Know what kinds of emergencies and effect your business; conduct a risk assessment</a:t>
            </a:r>
          </a:p>
          <a:p>
            <a:pPr lvl="1"/>
            <a:r>
              <a:rPr lang="en-US" dirty="0"/>
              <a:t>Make sure employees have a plan</a:t>
            </a:r>
          </a:p>
          <a:p>
            <a:r>
              <a:rPr lang="en-US" dirty="0"/>
              <a:t>Talk</a:t>
            </a:r>
          </a:p>
          <a:p>
            <a:pPr lvl="1"/>
            <a:r>
              <a:rPr lang="en-US" dirty="0"/>
              <a:t>communicate with your employees</a:t>
            </a:r>
          </a:p>
          <a:p>
            <a:pPr lvl="1"/>
            <a:r>
              <a:rPr lang="en-US" dirty="0"/>
              <a:t>involve them in the continuity planning process</a:t>
            </a:r>
          </a:p>
          <a:p>
            <a:r>
              <a:rPr lang="en-US" dirty="0"/>
              <a:t>See </a:t>
            </a:r>
            <a:r>
              <a:rPr lang="en-US" dirty="0">
                <a:hlinkClick r:id="rId3"/>
              </a:rPr>
              <a:t>www.ready.gov/business</a:t>
            </a:r>
            <a:r>
              <a:rPr lang="en-US" dirty="0"/>
              <a:t> for additional resources</a:t>
            </a:r>
          </a:p>
          <a:p>
            <a:pPr lvl="1"/>
            <a:endParaRPr lang="en-US" dirty="0"/>
          </a:p>
          <a:p>
            <a:pPr lvl="2"/>
            <a:endParaRPr lang="en-US" dirty="0"/>
          </a:p>
          <a:p>
            <a:pPr lvl="1"/>
            <a:endParaRPr lang="en-US" dirty="0"/>
          </a:p>
          <a:p>
            <a:pPr lvl="2"/>
            <a:endParaRPr lang="en-US" dirty="0"/>
          </a:p>
          <a:p>
            <a:endParaRPr lang="en-US" dirty="0"/>
          </a:p>
        </p:txBody>
      </p:sp>
    </p:spTree>
    <p:extLst>
      <p:ext uri="{BB962C8B-B14F-4D97-AF65-F5344CB8AC3E}">
        <p14:creationId xmlns:p14="http://schemas.microsoft.com/office/powerpoint/2010/main" val="26083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Preparedness</a:t>
            </a:r>
            <a:br>
              <a:rPr lang="en-US" dirty="0"/>
            </a:br>
            <a:r>
              <a:rPr lang="en-US" sz="2400" dirty="0"/>
              <a:t>CYBER</a:t>
            </a:r>
            <a:endParaRPr lang="en-US" dirty="0"/>
          </a:p>
        </p:txBody>
      </p:sp>
      <p:sp>
        <p:nvSpPr>
          <p:cNvPr id="3" name="Content Placeholder 2"/>
          <p:cNvSpPr>
            <a:spLocks noGrp="1"/>
          </p:cNvSpPr>
          <p:nvPr>
            <p:ph idx="1"/>
          </p:nvPr>
        </p:nvSpPr>
        <p:spPr>
          <a:xfrm>
            <a:off x="640079" y="1188720"/>
            <a:ext cx="8030095" cy="5478034"/>
          </a:xfrm>
        </p:spPr>
        <p:txBody>
          <a:bodyPr>
            <a:normAutofit fontScale="85000" lnSpcReduction="20000"/>
          </a:bodyPr>
          <a:lstStyle/>
          <a:p>
            <a:r>
              <a:rPr lang="en-US" dirty="0"/>
              <a:t>It is always CYBER season	</a:t>
            </a:r>
          </a:p>
          <a:p>
            <a:r>
              <a:rPr lang="en-US" dirty="0"/>
              <a:t>On average a hacker strikes every 39 seconds*</a:t>
            </a:r>
          </a:p>
          <a:p>
            <a:r>
              <a:rPr lang="en-US" dirty="0"/>
              <a:t>23% of all Americans have been a victim of cyber attack*</a:t>
            </a:r>
          </a:p>
          <a:p>
            <a:r>
              <a:rPr lang="en-US" dirty="0"/>
              <a:t>43% of all malicious attacks are directed at small business*</a:t>
            </a:r>
          </a:p>
          <a:p>
            <a:r>
              <a:rPr lang="en-US" dirty="0"/>
              <a:t>What can you do?</a:t>
            </a:r>
          </a:p>
          <a:p>
            <a:pPr lvl="1"/>
            <a:r>
              <a:rPr lang="en-US" dirty="0"/>
              <a:t>DO NOT OPEN suspicious emails</a:t>
            </a:r>
          </a:p>
          <a:p>
            <a:pPr lvl="1"/>
            <a:r>
              <a:rPr lang="en-US" dirty="0"/>
              <a:t>Keep virus protection updated</a:t>
            </a:r>
          </a:p>
          <a:p>
            <a:pPr lvl="1"/>
            <a:r>
              <a:rPr lang="en-US" dirty="0"/>
              <a:t>Utilize Virtual Private Networks (VPN)</a:t>
            </a:r>
          </a:p>
          <a:p>
            <a:pPr lvl="1"/>
            <a:r>
              <a:rPr lang="en-US" dirty="0"/>
              <a:t>Use strong passwords (12 characters or more)</a:t>
            </a:r>
          </a:p>
          <a:p>
            <a:pPr lvl="1"/>
            <a:r>
              <a:rPr lang="en-US" dirty="0"/>
              <a:t>Change passwords often (minimum every 6 months)</a:t>
            </a:r>
          </a:p>
          <a:p>
            <a:pPr lvl="1"/>
            <a:r>
              <a:rPr lang="en-US" dirty="0"/>
              <a:t>Use firewalls</a:t>
            </a:r>
          </a:p>
          <a:p>
            <a:pPr lvl="1"/>
            <a:r>
              <a:rPr lang="en-US" dirty="0"/>
              <a:t>Disconnect from the internet when not in use </a:t>
            </a:r>
          </a:p>
          <a:p>
            <a:pPr lvl="1"/>
            <a:r>
              <a:rPr lang="en-US" dirty="0"/>
              <a:t>Back up data often</a:t>
            </a:r>
          </a:p>
          <a:p>
            <a:pPr lvl="1"/>
            <a:r>
              <a:rPr lang="en-US" dirty="0"/>
              <a:t>Cyber insurance policy</a:t>
            </a:r>
          </a:p>
          <a:p>
            <a:r>
              <a:rPr lang="en-US" dirty="0"/>
              <a:t>If attacked, consider reporting to:</a:t>
            </a:r>
          </a:p>
          <a:p>
            <a:pPr lvl="1"/>
            <a:r>
              <a:rPr lang="en-US" dirty="0"/>
              <a:t>LSPs LA-SAFE – Louisiana - State Analytical and Fusion Exchange</a:t>
            </a:r>
          </a:p>
          <a:p>
            <a:pPr lvl="1"/>
            <a:r>
              <a:rPr lang="en-US" dirty="0"/>
              <a:t>FBIs internet crime complaint center (IC3) at </a:t>
            </a:r>
            <a:r>
              <a:rPr lang="en-US" dirty="0">
                <a:hlinkClick r:id="rId3"/>
              </a:rPr>
              <a:t>www.ic3.gov</a:t>
            </a:r>
            <a:r>
              <a:rPr lang="en-US" dirty="0"/>
              <a:t> </a:t>
            </a:r>
          </a:p>
          <a:p>
            <a:pPr lvl="1"/>
            <a:endParaRPr lang="en-US" dirty="0"/>
          </a:p>
          <a:p>
            <a:endParaRPr lang="en-US" dirty="0"/>
          </a:p>
          <a:p>
            <a:endParaRPr lang="en-US" dirty="0"/>
          </a:p>
          <a:p>
            <a:endParaRPr lang="en-US" dirty="0"/>
          </a:p>
        </p:txBody>
      </p:sp>
      <p:sp>
        <p:nvSpPr>
          <p:cNvPr id="4" name="TextBox 3"/>
          <p:cNvSpPr txBox="1"/>
          <p:nvPr/>
        </p:nvSpPr>
        <p:spPr>
          <a:xfrm>
            <a:off x="6190384" y="6358977"/>
            <a:ext cx="2615392" cy="307777"/>
          </a:xfrm>
          <a:prstGeom prst="rect">
            <a:avLst/>
          </a:prstGeom>
          <a:noFill/>
        </p:spPr>
        <p:txBody>
          <a:bodyPr wrap="square" rtlCol="0">
            <a:spAutoFit/>
          </a:bodyPr>
          <a:lstStyle/>
          <a:p>
            <a:r>
              <a:rPr lang="en-US" sz="1400" dirty="0"/>
              <a:t>* Source – ic3 2018 annual report</a:t>
            </a:r>
          </a:p>
        </p:txBody>
      </p:sp>
    </p:spTree>
    <p:extLst>
      <p:ext uri="{BB962C8B-B14F-4D97-AF65-F5344CB8AC3E}">
        <p14:creationId xmlns:p14="http://schemas.microsoft.com/office/powerpoint/2010/main" val="841281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Preparedness</a:t>
            </a:r>
            <a:br>
              <a:rPr lang="en-US" dirty="0"/>
            </a:br>
            <a:r>
              <a:rPr lang="en-US" sz="2400" dirty="0"/>
              <a:t>RECOVERY</a:t>
            </a:r>
            <a:endParaRPr lang="en-US" dirty="0"/>
          </a:p>
        </p:txBody>
      </p:sp>
      <p:sp>
        <p:nvSpPr>
          <p:cNvPr id="3" name="Content Placeholder 2"/>
          <p:cNvSpPr>
            <a:spLocks noGrp="1"/>
          </p:cNvSpPr>
          <p:nvPr>
            <p:ph idx="1"/>
          </p:nvPr>
        </p:nvSpPr>
        <p:spPr>
          <a:xfrm>
            <a:off x="640079" y="1188720"/>
            <a:ext cx="8030095" cy="4937760"/>
          </a:xfrm>
        </p:spPr>
        <p:txBody>
          <a:bodyPr>
            <a:normAutofit/>
          </a:bodyPr>
          <a:lstStyle/>
          <a:p>
            <a:r>
              <a:rPr lang="en-US" dirty="0"/>
              <a:t>After the disaster</a:t>
            </a:r>
          </a:p>
          <a:p>
            <a:pPr lvl="1"/>
            <a:r>
              <a:rPr lang="en-US" dirty="0"/>
              <a:t>FEMA = individual (employees) and government entities</a:t>
            </a:r>
          </a:p>
          <a:p>
            <a:pPr lvl="1"/>
            <a:r>
              <a:rPr lang="en-US" dirty="0"/>
              <a:t>SBA = small business </a:t>
            </a:r>
          </a:p>
          <a:p>
            <a:r>
              <a:rPr lang="en-US" dirty="0"/>
              <a:t>SBA disaster loans</a:t>
            </a:r>
          </a:p>
          <a:p>
            <a:pPr lvl="1"/>
            <a:r>
              <a:rPr lang="en-US" dirty="0"/>
              <a:t>Must be federal declared disaster</a:t>
            </a:r>
          </a:p>
          <a:p>
            <a:pPr lvl="1"/>
            <a:r>
              <a:rPr lang="en-US" dirty="0"/>
              <a:t>Maximum of $2 million</a:t>
            </a:r>
          </a:p>
          <a:p>
            <a:pPr lvl="1"/>
            <a:r>
              <a:rPr lang="en-US" dirty="0"/>
              <a:t>Repair or replace</a:t>
            </a:r>
          </a:p>
          <a:p>
            <a:pPr lvl="2"/>
            <a:r>
              <a:rPr lang="en-US" dirty="0"/>
              <a:t>Real property, Machinery, equipment, fixtures, Inventory, Leasehold improvements</a:t>
            </a:r>
          </a:p>
          <a:p>
            <a:pPr lvl="1"/>
            <a:r>
              <a:rPr lang="en-US" dirty="0">
                <a:hlinkClick r:id="rId3"/>
              </a:rPr>
              <a:t>www.disasterloanassistance.sba.gov</a:t>
            </a:r>
            <a:endParaRPr lang="en-US" dirty="0"/>
          </a:p>
          <a:p>
            <a:pPr lvl="1"/>
            <a:endParaRPr lang="en-US" dirty="0"/>
          </a:p>
          <a:p>
            <a:pPr lvl="1"/>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E62FD4AE-477C-1595-6127-64163B166A88}"/>
              </a:ext>
            </a:extLst>
          </p:cNvPr>
          <p:cNvSpPr txBox="1"/>
          <p:nvPr/>
        </p:nvSpPr>
        <p:spPr>
          <a:xfrm>
            <a:off x="602349" y="5596358"/>
            <a:ext cx="7805651" cy="523220"/>
          </a:xfrm>
          <a:prstGeom prst="rect">
            <a:avLst/>
          </a:prstGeom>
          <a:noFill/>
        </p:spPr>
        <p:txBody>
          <a:bodyPr wrap="square" rtlCol="0">
            <a:spAutoFit/>
          </a:bodyPr>
          <a:lstStyle/>
          <a:p>
            <a:pPr marL="57150" indent="0" algn="ctr">
              <a:buNone/>
            </a:pPr>
            <a:r>
              <a:rPr lang="en-US" sz="2800" b="1" dirty="0">
                <a:solidFill>
                  <a:srgbClr val="FF0000"/>
                </a:solidFill>
                <a:effectLst>
                  <a:outerShdw blurRad="38100" dist="38100" dir="2700000" algn="tl">
                    <a:srgbClr val="000000">
                      <a:alpha val="43137"/>
                    </a:srgbClr>
                  </a:outerShdw>
                </a:effectLst>
              </a:rPr>
              <a:t>“Recovery is Economic Development”</a:t>
            </a:r>
          </a:p>
        </p:txBody>
      </p:sp>
    </p:spTree>
    <p:extLst>
      <p:ext uri="{BB962C8B-B14F-4D97-AF65-F5344CB8AC3E}">
        <p14:creationId xmlns:p14="http://schemas.microsoft.com/office/powerpoint/2010/main" val="583424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C55C57-F7AE-6250-E2B4-47C21C07DE62}"/>
              </a:ext>
            </a:extLst>
          </p:cNvPr>
          <p:cNvPicPr>
            <a:picLocks noChangeAspect="1"/>
          </p:cNvPicPr>
          <p:nvPr/>
        </p:nvPicPr>
        <p:blipFill>
          <a:blip r:embed="rId3"/>
          <a:stretch>
            <a:fillRect/>
          </a:stretch>
        </p:blipFill>
        <p:spPr>
          <a:xfrm>
            <a:off x="4571999" y="1188720"/>
            <a:ext cx="4329947" cy="3033656"/>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640080" y="1188720"/>
            <a:ext cx="4164833" cy="4937760"/>
          </a:xfrm>
        </p:spPr>
        <p:txBody>
          <a:bodyPr>
            <a:normAutofit/>
          </a:bodyPr>
          <a:lstStyle/>
          <a:p>
            <a:r>
              <a:rPr lang="en-US" dirty="0"/>
              <a:t>LABOEC</a:t>
            </a:r>
          </a:p>
          <a:p>
            <a:pPr lvl="1"/>
            <a:r>
              <a:rPr lang="en-US" dirty="0"/>
              <a:t>Follow us on our website</a:t>
            </a:r>
          </a:p>
          <a:p>
            <a:pPr lvl="2"/>
            <a:r>
              <a:rPr lang="en-US" dirty="0">
                <a:hlinkClick r:id="rId4"/>
              </a:rPr>
              <a:t>www.labeoc.org</a:t>
            </a:r>
            <a:r>
              <a:rPr lang="en-US" dirty="0"/>
              <a:t> </a:t>
            </a:r>
          </a:p>
          <a:p>
            <a:endParaRPr lang="en-US" dirty="0"/>
          </a:p>
          <a:p>
            <a:endParaRPr lang="en-US" dirty="0"/>
          </a:p>
        </p:txBody>
      </p:sp>
      <p:pic>
        <p:nvPicPr>
          <p:cNvPr id="5" name="Picture 4"/>
          <p:cNvPicPr>
            <a:picLocks noChangeAspect="1"/>
          </p:cNvPicPr>
          <p:nvPr/>
        </p:nvPicPr>
        <p:blipFill>
          <a:blip r:embed="rId5"/>
          <a:stretch>
            <a:fillRect/>
          </a:stretch>
        </p:blipFill>
        <p:spPr>
          <a:xfrm>
            <a:off x="1909383" y="3300698"/>
            <a:ext cx="4255953" cy="3256449"/>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437" y="2700068"/>
            <a:ext cx="914400" cy="9144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437" y="3821502"/>
            <a:ext cx="914400" cy="9144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8188" y="4942936"/>
            <a:ext cx="914400" cy="914400"/>
          </a:xfrm>
          <a:prstGeom prst="rect">
            <a:avLst/>
          </a:prstGeom>
        </p:spPr>
      </p:pic>
    </p:spTree>
    <p:extLst>
      <p:ext uri="{BB962C8B-B14F-4D97-AF65-F5344CB8AC3E}">
        <p14:creationId xmlns:p14="http://schemas.microsoft.com/office/powerpoint/2010/main" val="103469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640080" y="1188720"/>
            <a:ext cx="5079233" cy="4937760"/>
          </a:xfrm>
        </p:spPr>
        <p:txBody>
          <a:bodyPr>
            <a:normAutofit/>
          </a:bodyPr>
          <a:lstStyle/>
          <a:p>
            <a:r>
              <a:rPr lang="en-US" dirty="0"/>
              <a:t>GOHSEP – </a:t>
            </a:r>
            <a:r>
              <a:rPr lang="en-US" dirty="0">
                <a:hlinkClick r:id="rId3"/>
              </a:rPr>
              <a:t>gohsep.la.gov</a:t>
            </a:r>
            <a:endParaRPr lang="en-US" dirty="0"/>
          </a:p>
          <a:p>
            <a:r>
              <a:rPr lang="en-US" dirty="0"/>
              <a:t>FEMA – </a:t>
            </a:r>
            <a:r>
              <a:rPr lang="en-US" dirty="0">
                <a:hlinkClick r:id="rId4"/>
              </a:rPr>
              <a:t>fema.gov</a:t>
            </a:r>
            <a:endParaRPr lang="en-US" dirty="0"/>
          </a:p>
          <a:p>
            <a:r>
              <a:rPr lang="en-US" dirty="0"/>
              <a:t>Get a Game plan – </a:t>
            </a:r>
            <a:r>
              <a:rPr lang="en-US" dirty="0">
                <a:hlinkClick r:id="rId5"/>
              </a:rPr>
              <a:t>getagameplan.org</a:t>
            </a:r>
            <a:endParaRPr lang="en-US" dirty="0"/>
          </a:p>
          <a:p>
            <a:r>
              <a:rPr lang="en-US" dirty="0"/>
              <a:t>Emergency preparedness – </a:t>
            </a:r>
            <a:r>
              <a:rPr lang="en-US" dirty="0">
                <a:hlinkClick r:id="rId6"/>
              </a:rPr>
              <a:t>ready.gov</a:t>
            </a:r>
            <a:endParaRPr lang="en-US" dirty="0"/>
          </a:p>
          <a:p>
            <a:pPr lvl="1"/>
            <a:r>
              <a:rPr lang="en-US" dirty="0"/>
              <a:t>Individuals</a:t>
            </a:r>
          </a:p>
          <a:p>
            <a:pPr lvl="1"/>
            <a:r>
              <a:rPr lang="en-US" dirty="0"/>
              <a:t>Businesses</a:t>
            </a:r>
          </a:p>
          <a:p>
            <a:pPr lvl="1"/>
            <a:r>
              <a:rPr lang="en-US" dirty="0"/>
              <a:t>Finances</a:t>
            </a:r>
          </a:p>
          <a:p>
            <a:endParaRPr lang="en-US" dirty="0"/>
          </a:p>
        </p:txBody>
      </p:sp>
      <p:pic>
        <p:nvPicPr>
          <p:cNvPr id="4" name="Picture 3"/>
          <p:cNvPicPr>
            <a:picLocks noChangeAspect="1"/>
          </p:cNvPicPr>
          <p:nvPr/>
        </p:nvPicPr>
        <p:blipFill>
          <a:blip r:embed="rId7"/>
          <a:stretch>
            <a:fillRect/>
          </a:stretch>
        </p:blipFill>
        <p:spPr>
          <a:xfrm>
            <a:off x="5180775" y="995907"/>
            <a:ext cx="3657600" cy="3327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8"/>
          <a:stretch>
            <a:fillRect/>
          </a:stretch>
        </p:blipFill>
        <p:spPr>
          <a:xfrm>
            <a:off x="5180458" y="3799048"/>
            <a:ext cx="3657917" cy="2639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734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640080" y="1188720"/>
            <a:ext cx="4604621" cy="4937760"/>
          </a:xfrm>
        </p:spPr>
        <p:txBody>
          <a:bodyPr>
            <a:normAutofit/>
          </a:bodyPr>
          <a:lstStyle/>
          <a:p>
            <a:r>
              <a:rPr lang="en-US" dirty="0"/>
              <a:t>Small Business Administration (SBA) – </a:t>
            </a:r>
            <a:r>
              <a:rPr lang="en-US" dirty="0">
                <a:hlinkClick r:id="rId3"/>
              </a:rPr>
              <a:t>sba.gov</a:t>
            </a:r>
            <a:endParaRPr lang="en-US" dirty="0"/>
          </a:p>
          <a:p>
            <a:r>
              <a:rPr lang="en-US" dirty="0"/>
              <a:t>Cyber Security &amp; Infrastructure Security Agency – </a:t>
            </a:r>
            <a:r>
              <a:rPr lang="en-US" dirty="0">
                <a:hlinkClick r:id="rId4"/>
              </a:rPr>
              <a:t>cisa.gov</a:t>
            </a:r>
            <a:endParaRPr lang="en-US" dirty="0"/>
          </a:p>
          <a:p>
            <a:endParaRPr lang="en-US" dirty="0"/>
          </a:p>
          <a:p>
            <a:endParaRPr lang="en-US" dirty="0"/>
          </a:p>
        </p:txBody>
      </p:sp>
      <p:pic>
        <p:nvPicPr>
          <p:cNvPr id="7" name="Picture 6"/>
          <p:cNvPicPr>
            <a:picLocks noChangeAspect="1"/>
          </p:cNvPicPr>
          <p:nvPr/>
        </p:nvPicPr>
        <p:blipFill>
          <a:blip r:embed="rId5"/>
          <a:stretch>
            <a:fillRect/>
          </a:stretch>
        </p:blipFill>
        <p:spPr>
          <a:xfrm>
            <a:off x="5127485" y="3752486"/>
            <a:ext cx="3657600" cy="2884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stretch>
            <a:fillRect/>
          </a:stretch>
        </p:blipFill>
        <p:spPr>
          <a:xfrm>
            <a:off x="462523" y="3770135"/>
            <a:ext cx="4487405" cy="2184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7"/>
          <a:stretch>
            <a:fillRect/>
          </a:stretch>
        </p:blipFill>
        <p:spPr>
          <a:xfrm>
            <a:off x="4297680" y="1047663"/>
            <a:ext cx="4572000" cy="2145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0892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0A2359-DAE3-BC3C-2333-740A592093C8}"/>
              </a:ext>
            </a:extLst>
          </p:cNvPr>
          <p:cNvSpPr txBox="1"/>
          <p:nvPr/>
        </p:nvSpPr>
        <p:spPr>
          <a:xfrm>
            <a:off x="2519082" y="2967335"/>
            <a:ext cx="4105836" cy="923330"/>
          </a:xfrm>
          <a:prstGeom prst="rect">
            <a:avLst/>
          </a:prstGeom>
          <a:noFill/>
        </p:spPr>
        <p:txBody>
          <a:bodyPr wrap="square" rtlCol="0">
            <a:spAutoFit/>
          </a:bodyPr>
          <a:lstStyle/>
          <a:p>
            <a:pPr algn="ctr"/>
            <a:r>
              <a:rPr lang="en-US" sz="5400" dirty="0"/>
              <a:t>QUESTIONS?</a:t>
            </a:r>
          </a:p>
        </p:txBody>
      </p:sp>
    </p:spTree>
    <p:extLst>
      <p:ext uri="{BB962C8B-B14F-4D97-AF65-F5344CB8AC3E}">
        <p14:creationId xmlns:p14="http://schemas.microsoft.com/office/powerpoint/2010/main" val="165131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LABEOC</a:t>
            </a:r>
          </a:p>
        </p:txBody>
      </p:sp>
      <p:sp>
        <p:nvSpPr>
          <p:cNvPr id="6" name="Content Placeholder 5"/>
          <p:cNvSpPr>
            <a:spLocks noGrp="1"/>
          </p:cNvSpPr>
          <p:nvPr>
            <p:ph idx="1"/>
          </p:nvPr>
        </p:nvSpPr>
        <p:spPr>
          <a:xfrm>
            <a:off x="640080" y="1188720"/>
            <a:ext cx="7886700" cy="4979167"/>
          </a:xfrm>
        </p:spPr>
        <p:txBody>
          <a:bodyPr>
            <a:normAutofit/>
          </a:bodyPr>
          <a:lstStyle/>
          <a:p>
            <a:r>
              <a:rPr lang="en-US" dirty="0"/>
              <a:t>The Louisiana Business Emergency Operations Center started in 2006 in the aftermath of Katrina</a:t>
            </a:r>
          </a:p>
          <a:p>
            <a:r>
              <a:rPr lang="en-US" dirty="0"/>
              <a:t>Located at the Informatics Research Institute in the UL Research Park</a:t>
            </a:r>
          </a:p>
          <a:p>
            <a:pPr lvl="1"/>
            <a:r>
              <a:rPr lang="en-US" dirty="0"/>
              <a:t>Abdalla Hall – 50,000 sq. ft. facility</a:t>
            </a:r>
          </a:p>
          <a:p>
            <a:pPr lvl="1"/>
            <a:r>
              <a:rPr lang="en-US" dirty="0"/>
              <a:t>Collocated with NIMSAT, NSF CVDI, and NASA RAC </a:t>
            </a:r>
          </a:p>
          <a:p>
            <a:r>
              <a:rPr lang="en-US" dirty="0"/>
              <a:t>Focuses on helping private sector entities (Businesses and VOADs) prepare for and recover from disasters, natural or man-made</a:t>
            </a:r>
          </a:p>
          <a:p>
            <a:endParaRPr lang="en-US" dirty="0"/>
          </a:p>
        </p:txBody>
      </p:sp>
    </p:spTree>
    <p:extLst>
      <p:ext uri="{BB962C8B-B14F-4D97-AF65-F5344CB8AC3E}">
        <p14:creationId xmlns:p14="http://schemas.microsoft.com/office/powerpoint/2010/main" val="372870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r>
              <a:rPr lang="en-US" sz="2000" b="1" dirty="0"/>
              <a:t>Jim Williams</a:t>
            </a:r>
            <a:br>
              <a:rPr lang="en-US" sz="2000" b="1" dirty="0"/>
            </a:br>
            <a:r>
              <a:rPr lang="en-US" sz="1800" dirty="0"/>
              <a:t>Public-Private Partnership Operations Officer</a:t>
            </a:r>
            <a:br>
              <a:rPr lang="en-US" sz="1800" dirty="0"/>
            </a:br>
            <a:r>
              <a:rPr lang="en-US" sz="1800" dirty="0"/>
              <a:t>Louisiana Business Emergency Operations Center</a:t>
            </a:r>
            <a:br>
              <a:rPr lang="en-US" sz="1800" dirty="0"/>
            </a:br>
            <a:r>
              <a:rPr lang="en-US" sz="1800" dirty="0"/>
              <a:t>University of Louisiana at Lafayette, </a:t>
            </a:r>
            <a:r>
              <a:rPr lang="en-US" sz="1800" dirty="0">
                <a:solidFill>
                  <a:srgbClr val="000000"/>
                </a:solidFill>
                <a:latin typeface="Calibri" panose="020F0502020204030204" pitchFamily="34" charset="0"/>
                <a:ea typeface="Calibri" panose="020F0502020204030204" pitchFamily="34" charset="0"/>
              </a:rPr>
              <a:t>A Carnegie </a:t>
            </a:r>
            <a:r>
              <a:rPr lang="en-US" sz="1800" b="1" i="1" dirty="0">
                <a:solidFill>
                  <a:srgbClr val="C82613"/>
                </a:solidFill>
                <a:latin typeface="Calibri" panose="020F0502020204030204" pitchFamily="34" charset="0"/>
                <a:ea typeface="Calibri" panose="020F0502020204030204" pitchFamily="34" charset="0"/>
              </a:rPr>
              <a:t>R1</a:t>
            </a:r>
            <a:r>
              <a:rPr lang="en-US" sz="1800" dirty="0">
                <a:solidFill>
                  <a:srgbClr val="000000"/>
                </a:solidFill>
                <a:latin typeface="Calibri" panose="020F0502020204030204" pitchFamily="34" charset="0"/>
                <a:ea typeface="Calibri" panose="020F0502020204030204" pitchFamily="34" charset="0"/>
              </a:rPr>
              <a:t> Research University</a:t>
            </a:r>
            <a:br>
              <a:rPr lang="en-US" sz="1800" dirty="0"/>
            </a:br>
            <a:r>
              <a:rPr lang="en-US" sz="1800" dirty="0">
                <a:hlinkClick r:id="rId3"/>
              </a:rPr>
              <a:t>www.LABEOC.org</a:t>
            </a:r>
            <a:r>
              <a:rPr lang="en-US" sz="1800" dirty="0"/>
              <a:t> </a:t>
            </a:r>
            <a:br>
              <a:rPr lang="en-US" sz="1800" dirty="0"/>
            </a:br>
            <a:r>
              <a:rPr lang="en-US" sz="1800" dirty="0">
                <a:hlinkClick r:id="rId4"/>
              </a:rPr>
              <a:t>james.williams@louisiana.edu</a:t>
            </a:r>
            <a:br>
              <a:rPr lang="en-US" sz="1800" dirty="0"/>
            </a:br>
            <a:r>
              <a:rPr lang="en-US" sz="1800" dirty="0"/>
              <a:t>O: 337-482-0633</a:t>
            </a:r>
            <a:br>
              <a:rPr lang="en-US" sz="1800" dirty="0"/>
            </a:br>
            <a:endParaRPr lang="en-US" sz="2000"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89900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LABEOC</a:t>
            </a:r>
          </a:p>
        </p:txBody>
      </p:sp>
      <p:sp>
        <p:nvSpPr>
          <p:cNvPr id="6" name="Content Placeholder 5"/>
          <p:cNvSpPr>
            <a:spLocks noGrp="1"/>
          </p:cNvSpPr>
          <p:nvPr>
            <p:ph idx="1"/>
          </p:nvPr>
        </p:nvSpPr>
        <p:spPr>
          <a:xfrm>
            <a:off x="640080" y="1188720"/>
            <a:ext cx="8059228" cy="3486797"/>
          </a:xfrm>
        </p:spPr>
        <p:txBody>
          <a:bodyPr>
            <a:normAutofit fontScale="85000" lnSpcReduction="20000"/>
          </a:bodyPr>
          <a:lstStyle/>
          <a:p>
            <a:r>
              <a:rPr lang="en-US" dirty="0"/>
              <a:t>Conducts research outside of hurricane season in support of emergency management subjects</a:t>
            </a:r>
          </a:p>
          <a:p>
            <a:r>
              <a:rPr lang="en-US" dirty="0"/>
              <a:t>During Emergency Operations LABEOC opens communications between public and private sector to:</a:t>
            </a:r>
          </a:p>
          <a:p>
            <a:pPr lvl="1"/>
            <a:r>
              <a:rPr lang="en-US" dirty="0"/>
              <a:t>Provide Information</a:t>
            </a:r>
          </a:p>
          <a:p>
            <a:pPr lvl="2"/>
            <a:r>
              <a:rPr lang="en-US" dirty="0"/>
              <a:t>Feedback on business status</a:t>
            </a:r>
          </a:p>
          <a:p>
            <a:pPr lvl="1"/>
            <a:r>
              <a:rPr lang="en-US" dirty="0"/>
              <a:t>Obtain Information</a:t>
            </a:r>
          </a:p>
          <a:p>
            <a:pPr lvl="2"/>
            <a:r>
              <a:rPr lang="en-US" dirty="0"/>
              <a:t>Road closures / curfews / utility status</a:t>
            </a:r>
          </a:p>
          <a:p>
            <a:pPr lvl="1"/>
            <a:r>
              <a:rPr lang="en-US" dirty="0"/>
              <a:t>Identify obstacles</a:t>
            </a:r>
          </a:p>
          <a:p>
            <a:pPr lvl="2"/>
            <a:r>
              <a:rPr lang="en-US" dirty="0"/>
              <a:t>What keeps you from reopening</a:t>
            </a:r>
          </a:p>
          <a:p>
            <a:pPr lvl="1"/>
            <a:r>
              <a:rPr lang="en-US" dirty="0"/>
              <a:t>Build Resilience</a:t>
            </a:r>
          </a:p>
          <a:p>
            <a:pPr lvl="2"/>
            <a:r>
              <a:rPr lang="en-US" dirty="0"/>
              <a:t>Support local economies through network of associations</a:t>
            </a:r>
          </a:p>
          <a:p>
            <a:pPr lvl="1"/>
            <a:endParaRPr lang="en-US" dirty="0"/>
          </a:p>
        </p:txBody>
      </p:sp>
      <p:pic>
        <p:nvPicPr>
          <p:cNvPr id="4" name="Picture 2" descr="O:\temp_raju\PhotosRoom\IMG_432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5772" y="4586738"/>
            <a:ext cx="2725949" cy="18172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l="6456" r="3001"/>
          <a:stretch/>
        </p:blipFill>
        <p:spPr>
          <a:xfrm>
            <a:off x="3941561" y="4951562"/>
            <a:ext cx="4757747" cy="1452474"/>
          </a:xfrm>
          <a:prstGeom prst="rect">
            <a:avLst/>
          </a:prstGeom>
        </p:spPr>
      </p:pic>
    </p:spTree>
    <p:extLst>
      <p:ext uri="{BB962C8B-B14F-4D97-AF65-F5344CB8AC3E}">
        <p14:creationId xmlns:p14="http://schemas.microsoft.com/office/powerpoint/2010/main" val="1451895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Research on / Research with</a:t>
            </a:r>
          </a:p>
        </p:txBody>
      </p:sp>
      <p:sp>
        <p:nvSpPr>
          <p:cNvPr id="4" name="Slide Number Placeholder 3"/>
          <p:cNvSpPr>
            <a:spLocks noGrp="1"/>
          </p:cNvSpPr>
          <p:nvPr>
            <p:ph type="sldNum" sz="quarter" idx="12"/>
          </p:nvPr>
        </p:nvSpPr>
        <p:spPr/>
        <p:txBody>
          <a:bodyPr/>
          <a:lstStyle/>
          <a:p>
            <a:fld id="{C2BD90CD-BB16-9342-A741-12AF5954395A}" type="slidenum">
              <a:rPr lang="en-US" smtClean="0"/>
              <a:t>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597" y="1113995"/>
            <a:ext cx="5869172" cy="511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875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LABEOC</a:t>
            </a:r>
          </a:p>
        </p:txBody>
      </p:sp>
      <p:sp>
        <p:nvSpPr>
          <p:cNvPr id="6" name="Content Placeholder 5"/>
          <p:cNvSpPr>
            <a:spLocks noGrp="1"/>
          </p:cNvSpPr>
          <p:nvPr>
            <p:ph idx="1"/>
          </p:nvPr>
        </p:nvSpPr>
        <p:spPr>
          <a:xfrm>
            <a:off x="640080" y="1188720"/>
            <a:ext cx="4424979" cy="3486797"/>
          </a:xfrm>
        </p:spPr>
        <p:txBody>
          <a:bodyPr>
            <a:normAutofit fontScale="92500" lnSpcReduction="20000"/>
          </a:bodyPr>
          <a:lstStyle/>
          <a:p>
            <a:r>
              <a:rPr lang="en-US" dirty="0"/>
              <a:t>Dollars Drive Recovery</a:t>
            </a:r>
          </a:p>
          <a:p>
            <a:pPr lvl="1"/>
            <a:r>
              <a:rPr lang="en-US" dirty="0"/>
              <a:t>#1 Personal Income</a:t>
            </a:r>
          </a:p>
          <a:p>
            <a:pPr lvl="2"/>
            <a:r>
              <a:rPr lang="en-US" dirty="0"/>
              <a:t> Citizen-Focused</a:t>
            </a:r>
          </a:p>
          <a:p>
            <a:pPr lvl="2"/>
            <a:r>
              <a:rPr lang="en-US" dirty="0"/>
              <a:t> Return to Normal</a:t>
            </a:r>
          </a:p>
          <a:p>
            <a:pPr lvl="1"/>
            <a:r>
              <a:rPr lang="en-US" dirty="0"/>
              <a:t>Business Income</a:t>
            </a:r>
          </a:p>
          <a:p>
            <a:pPr lvl="2"/>
            <a:r>
              <a:rPr lang="en-US" dirty="0"/>
              <a:t> 10-Day Failure Rule</a:t>
            </a:r>
          </a:p>
          <a:p>
            <a:pPr lvl="1"/>
            <a:r>
              <a:rPr lang="en-US" dirty="0"/>
              <a:t>Tax Revenue</a:t>
            </a:r>
          </a:p>
          <a:p>
            <a:r>
              <a:rPr lang="en-US" dirty="0"/>
              <a:t>Avoid Duplication of Effort</a:t>
            </a:r>
          </a:p>
          <a:p>
            <a:r>
              <a:rPr lang="en-US" dirty="0"/>
              <a:t>Everyone is invested in Recovery </a:t>
            </a:r>
          </a:p>
        </p:txBody>
      </p:sp>
      <p:pic>
        <p:nvPicPr>
          <p:cNvPr id="7" name="Picture 6">
            <a:extLst>
              <a:ext uri="{FF2B5EF4-FFF2-40B4-BE49-F238E27FC236}">
                <a16:creationId xmlns:a16="http://schemas.microsoft.com/office/drawing/2014/main" id="{91E52020-DADC-EDB3-B320-DEFCC9E13F9D}"/>
              </a:ext>
            </a:extLst>
          </p:cNvPr>
          <p:cNvPicPr>
            <a:picLocks noChangeAspect="1"/>
          </p:cNvPicPr>
          <p:nvPr/>
        </p:nvPicPr>
        <p:blipFill>
          <a:blip r:embed="rId3"/>
          <a:stretch>
            <a:fillRect/>
          </a:stretch>
        </p:blipFill>
        <p:spPr>
          <a:xfrm>
            <a:off x="4580964" y="1188720"/>
            <a:ext cx="4329947" cy="3033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0845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LABEOC</a:t>
            </a:r>
          </a:p>
        </p:txBody>
      </p:sp>
      <p:sp>
        <p:nvSpPr>
          <p:cNvPr id="6" name="Content Placeholder 5"/>
          <p:cNvSpPr>
            <a:spLocks noGrp="1"/>
          </p:cNvSpPr>
          <p:nvPr>
            <p:ph idx="1"/>
          </p:nvPr>
        </p:nvSpPr>
        <p:spPr>
          <a:xfrm>
            <a:off x="640080" y="1188720"/>
            <a:ext cx="4424979" cy="5301727"/>
          </a:xfrm>
        </p:spPr>
        <p:txBody>
          <a:bodyPr>
            <a:normAutofit lnSpcReduction="10000"/>
          </a:bodyPr>
          <a:lstStyle/>
          <a:p>
            <a:r>
              <a:rPr lang="en-US" dirty="0"/>
              <a:t>Market Indicators</a:t>
            </a:r>
          </a:p>
          <a:p>
            <a:pPr lvl="1"/>
            <a:r>
              <a:rPr lang="en-US" dirty="0"/>
              <a:t> Retail / Grocery</a:t>
            </a:r>
          </a:p>
          <a:p>
            <a:pPr lvl="1"/>
            <a:r>
              <a:rPr lang="en-US" dirty="0"/>
              <a:t> Fuel</a:t>
            </a:r>
          </a:p>
          <a:p>
            <a:pPr lvl="1"/>
            <a:r>
              <a:rPr lang="en-US" dirty="0"/>
              <a:t> Power</a:t>
            </a:r>
          </a:p>
          <a:p>
            <a:pPr lvl="1"/>
            <a:r>
              <a:rPr lang="en-US" dirty="0"/>
              <a:t> Lodging </a:t>
            </a:r>
          </a:p>
          <a:p>
            <a:pPr lvl="1"/>
            <a:r>
              <a:rPr lang="en-US" dirty="0"/>
              <a:t> Supply Chain Access</a:t>
            </a:r>
          </a:p>
          <a:p>
            <a:r>
              <a:rPr lang="en-US" dirty="0"/>
              <a:t>Situational Awareness </a:t>
            </a:r>
          </a:p>
          <a:p>
            <a:pPr lvl="1"/>
            <a:r>
              <a:rPr lang="en-US" dirty="0"/>
              <a:t>Identifying information needs</a:t>
            </a:r>
          </a:p>
          <a:p>
            <a:pPr lvl="1"/>
            <a:r>
              <a:rPr lang="en-US" dirty="0"/>
              <a:t>Data display examples</a:t>
            </a:r>
          </a:p>
          <a:p>
            <a:r>
              <a:rPr lang="en-US" dirty="0"/>
              <a:t>Connecting Dots</a:t>
            </a:r>
          </a:p>
          <a:p>
            <a:pPr lvl="1"/>
            <a:r>
              <a:rPr lang="en-US" dirty="0"/>
              <a:t>Resource location</a:t>
            </a:r>
          </a:p>
          <a:p>
            <a:pPr lvl="1"/>
            <a:r>
              <a:rPr lang="en-US" dirty="0"/>
              <a:t>Need identification</a:t>
            </a:r>
          </a:p>
          <a:p>
            <a:endParaRPr lang="en-US" dirty="0"/>
          </a:p>
        </p:txBody>
      </p:sp>
      <p:pic>
        <p:nvPicPr>
          <p:cNvPr id="4" name="Picture 3">
            <a:extLst>
              <a:ext uri="{FF2B5EF4-FFF2-40B4-BE49-F238E27FC236}">
                <a16:creationId xmlns:a16="http://schemas.microsoft.com/office/drawing/2014/main" id="{B5F986C9-35C9-B896-821B-E71A81DAC2B0}"/>
              </a:ext>
            </a:extLst>
          </p:cNvPr>
          <p:cNvPicPr>
            <a:picLocks noChangeAspect="1"/>
          </p:cNvPicPr>
          <p:nvPr/>
        </p:nvPicPr>
        <p:blipFill>
          <a:blip r:embed="rId3"/>
          <a:stretch>
            <a:fillRect/>
          </a:stretch>
        </p:blipFill>
        <p:spPr>
          <a:xfrm>
            <a:off x="4580965" y="1197685"/>
            <a:ext cx="4329947" cy="3016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380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919136B-E866-922D-1340-A0FBA6F4192E}"/>
              </a:ext>
            </a:extLst>
          </p:cNvPr>
          <p:cNvPicPr>
            <a:picLocks noChangeAspect="1"/>
          </p:cNvPicPr>
          <p:nvPr/>
        </p:nvPicPr>
        <p:blipFill>
          <a:blip r:embed="rId3"/>
          <a:stretch>
            <a:fillRect/>
          </a:stretch>
        </p:blipFill>
        <p:spPr>
          <a:xfrm>
            <a:off x="4580968" y="1188720"/>
            <a:ext cx="4329947" cy="3008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a:t>Why the LABEOC</a:t>
            </a:r>
          </a:p>
        </p:txBody>
      </p:sp>
      <p:sp>
        <p:nvSpPr>
          <p:cNvPr id="8" name="Content Placeholder 7">
            <a:extLst>
              <a:ext uri="{FF2B5EF4-FFF2-40B4-BE49-F238E27FC236}">
                <a16:creationId xmlns:a16="http://schemas.microsoft.com/office/drawing/2014/main" id="{B46D1F67-0535-A73D-5E69-31362CDAB510}"/>
              </a:ext>
            </a:extLst>
          </p:cNvPr>
          <p:cNvSpPr>
            <a:spLocks noGrp="1"/>
          </p:cNvSpPr>
          <p:nvPr>
            <p:ph idx="1"/>
          </p:nvPr>
        </p:nvSpPr>
        <p:spPr>
          <a:xfrm>
            <a:off x="640080" y="1188720"/>
            <a:ext cx="4675991" cy="5472056"/>
          </a:xfrm>
        </p:spPr>
        <p:txBody>
          <a:bodyPr>
            <a:noAutofit/>
          </a:bodyPr>
          <a:lstStyle/>
          <a:p>
            <a:pPr marL="0" marR="0" lvl="0" indent="0" defTabSz="914400" eaLnBrk="1" fontAlgn="base" latinLnBrk="0" hangingPunct="1">
              <a:lnSpc>
                <a:spcPct val="100000"/>
              </a:lnSpc>
              <a:spcBef>
                <a:spcPct val="0"/>
              </a:spcBef>
              <a:spcAft>
                <a:spcPct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rPr>
              <a:t>Stakeholder Associations:</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Association of Contingency Planners</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Associated Wholesale Grocers</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Associated Grocers</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Baton Rouge Area Foundation</a:t>
            </a:r>
          </a:p>
          <a:p>
            <a:pPr fontAlgn="base">
              <a:lnSpc>
                <a:spcPct val="100000"/>
              </a:lnSpc>
              <a:spcBef>
                <a:spcPct val="0"/>
              </a:spcBef>
              <a:spcAft>
                <a:spcPct val="0"/>
              </a:spcAft>
              <a:buClr>
                <a:srgbClr val="000000"/>
              </a:buClr>
              <a:defRPr/>
            </a:pPr>
            <a:r>
              <a:rPr lang="en-US" sz="1400" kern="0" dirty="0">
                <a:solidFill>
                  <a:srgbClr val="000000"/>
                </a:solidFill>
              </a:rPr>
              <a:t>LA VOAD</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Credit Union League</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Hotel and Lodging Association</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Motor Transport Association</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Office of Financial Institutions </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Oil Marketers and Convenience Store Association</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Pulp and Paper Association</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Restaurant Association</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Retailers Association</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Telecommunications Association</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Mid-Continent Oil &amp; Gas Association (LMOGA)</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Association of Business and Industry</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Bankers Association</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Chemical Association</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Hospital Association</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Louisiana Technology Council</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National Federation of Independent Business </a:t>
            </a:r>
          </a:p>
          <a:p>
            <a:pPr marR="0" lvl="0" defTabSz="914400" eaLnBrk="1" fontAlgn="base" latinLnBrk="0" hangingPunct="1">
              <a:lnSpc>
                <a:spcPct val="100000"/>
              </a:lnSpc>
              <a:spcBef>
                <a:spcPct val="0"/>
              </a:spcBef>
              <a:spcAft>
                <a:spcPct val="0"/>
              </a:spcAft>
              <a:buClr>
                <a:srgbClr val="000000"/>
              </a:buClr>
              <a:buSzTx/>
              <a:tabLst/>
              <a:defRPr/>
            </a:pPr>
            <a:r>
              <a:rPr kumimoji="0" lang="en-US" sz="1400" b="0" i="0" u="none" strike="noStrike" kern="0" cap="none" spc="0" normalizeH="0" baseline="0" noProof="0" dirty="0">
                <a:ln>
                  <a:noFill/>
                </a:ln>
                <a:solidFill>
                  <a:srgbClr val="000000"/>
                </a:solidFill>
                <a:effectLst/>
                <a:uLnTx/>
                <a:uFillTx/>
              </a:rPr>
              <a:t>Ports Association of Louisiana</a:t>
            </a:r>
            <a:endParaRPr lang="en-US" sz="1400" dirty="0"/>
          </a:p>
        </p:txBody>
      </p:sp>
    </p:spTree>
    <p:extLst>
      <p:ext uri="{BB962C8B-B14F-4D97-AF65-F5344CB8AC3E}">
        <p14:creationId xmlns:p14="http://schemas.microsoft.com/office/powerpoint/2010/main" val="1189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Hurricane Ida</a:t>
            </a:r>
          </a:p>
        </p:txBody>
      </p:sp>
      <p:sp>
        <p:nvSpPr>
          <p:cNvPr id="3" name="Content Placeholder 2"/>
          <p:cNvSpPr>
            <a:spLocks noGrp="1"/>
          </p:cNvSpPr>
          <p:nvPr>
            <p:ph idx="1"/>
          </p:nvPr>
        </p:nvSpPr>
        <p:spPr>
          <a:xfrm>
            <a:off x="640079" y="1188719"/>
            <a:ext cx="7983967" cy="5427233"/>
          </a:xfrm>
        </p:spPr>
        <p:txBody>
          <a:bodyPr>
            <a:normAutofit fontScale="77500" lnSpcReduction="20000"/>
          </a:bodyPr>
          <a:lstStyle/>
          <a:p>
            <a:r>
              <a:rPr lang="en-US" dirty="0"/>
              <a:t>During Emergency Operations, collocate with GOHSEP for the first 72 hours</a:t>
            </a:r>
          </a:p>
          <a:p>
            <a:r>
              <a:rPr lang="en-US" dirty="0"/>
              <a:t>Provided the Governor’s office with critical visibility of affected industries</a:t>
            </a:r>
          </a:p>
          <a:p>
            <a:r>
              <a:rPr lang="en-US" dirty="0"/>
              <a:t>Provided Situational Awareness to National Business EOC, FEMA partners, and the private sector for community lifelines and subsequent actions</a:t>
            </a:r>
          </a:p>
          <a:p>
            <a:r>
              <a:rPr lang="en-US" dirty="0"/>
              <a:t> Member of LA Fuel Task Force</a:t>
            </a:r>
          </a:p>
          <a:p>
            <a:pPr lvl="1"/>
            <a:r>
              <a:rPr lang="en-US" dirty="0"/>
              <a:t>Assisted in the resolution of Fuel shortage</a:t>
            </a:r>
          </a:p>
          <a:p>
            <a:pPr lvl="1"/>
            <a:r>
              <a:rPr lang="en-US" dirty="0"/>
              <a:t>Mobilized over 175 tankers from across the U.S. to support the fuel supply chain</a:t>
            </a:r>
          </a:p>
          <a:p>
            <a:pPr lvl="1"/>
            <a:r>
              <a:rPr lang="en-US" dirty="0"/>
              <a:t>Made recommendations for generator support to affected communities</a:t>
            </a:r>
          </a:p>
          <a:p>
            <a:pPr lvl="1"/>
            <a:r>
              <a:rPr lang="en-US" dirty="0"/>
              <a:t>Made recommendations to Fuel VOAD for location and resupply</a:t>
            </a:r>
          </a:p>
          <a:p>
            <a:r>
              <a:rPr lang="en-US" dirty="0"/>
              <a:t>Louisiana Department of Wildlife </a:t>
            </a:r>
            <a:r>
              <a:rPr lang="en-US"/>
              <a:t>and Fisheries Support</a:t>
            </a:r>
            <a:endParaRPr lang="en-US" dirty="0"/>
          </a:p>
          <a:p>
            <a:pPr lvl="1"/>
            <a:r>
              <a:rPr lang="en-US" dirty="0"/>
              <a:t>Submitted recommendations for support to the seafood industry</a:t>
            </a:r>
          </a:p>
          <a:p>
            <a:pPr lvl="2"/>
            <a:r>
              <a:rPr lang="en-US" dirty="0"/>
              <a:t>Ice Houses</a:t>
            </a:r>
          </a:p>
          <a:p>
            <a:pPr lvl="2"/>
            <a:r>
              <a:rPr lang="en-US" dirty="0"/>
              <a:t>Docks</a:t>
            </a:r>
          </a:p>
          <a:p>
            <a:pPr lvl="2"/>
            <a:r>
              <a:rPr lang="en-US" dirty="0"/>
              <a:t>Fuel sites</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30861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624" y="365760"/>
            <a:ext cx="7315200" cy="590463"/>
          </a:xfrm>
        </p:spPr>
        <p:txBody>
          <a:bodyPr/>
          <a:lstStyle/>
          <a:p>
            <a:r>
              <a:rPr lang="en-US" sz="2400" b="1" dirty="0">
                <a:solidFill>
                  <a:srgbClr val="0070C0"/>
                </a:solidFill>
              </a:rPr>
              <a:t>Hurricane Ida Gas Station Trend by Metro Area</a:t>
            </a:r>
            <a:br>
              <a:rPr lang="en-US" sz="3600" b="1" dirty="0">
                <a:solidFill>
                  <a:srgbClr val="0070C0"/>
                </a:solidFill>
              </a:rPr>
            </a:br>
            <a:r>
              <a:rPr lang="en-US" sz="1400" b="1" dirty="0">
                <a:solidFill>
                  <a:srgbClr val="0070C0"/>
                </a:solidFill>
              </a:rPr>
              <a:t>LABEOC / NBEOC</a:t>
            </a:r>
            <a:endParaRPr lang="en-US" sz="2400" b="1" dirty="0">
              <a:solidFill>
                <a:srgbClr val="0070C0"/>
              </a:solidFill>
            </a:endParaRPr>
          </a:p>
        </p:txBody>
      </p:sp>
      <p:sp>
        <p:nvSpPr>
          <p:cNvPr id="11" name="Slide Number Placeholder 10"/>
          <p:cNvSpPr>
            <a:spLocks noGrp="1"/>
          </p:cNvSpPr>
          <p:nvPr>
            <p:ph type="sldNum" sz="quarter" idx="12"/>
          </p:nvPr>
        </p:nvSpPr>
        <p:spPr/>
        <p:txBody>
          <a:bodyPr/>
          <a:lstStyle/>
          <a:p>
            <a:fld id="{CCDE293A-CD81-40C6-B56D-9F7B90D37D6E}" type="slidenum">
              <a:rPr lang="en-US" smtClean="0"/>
              <a:pPr/>
              <a:t>9</a:t>
            </a:fld>
            <a:r>
              <a:rPr lang="en-US"/>
              <a:t> </a:t>
            </a:r>
          </a:p>
        </p:txBody>
      </p:sp>
      <p:sp>
        <p:nvSpPr>
          <p:cNvPr id="10" name="TextBox 9"/>
          <p:cNvSpPr txBox="1"/>
          <p:nvPr/>
        </p:nvSpPr>
        <p:spPr>
          <a:xfrm>
            <a:off x="3235322" y="962631"/>
            <a:ext cx="2124716" cy="307777"/>
          </a:xfrm>
          <a:prstGeom prst="rect">
            <a:avLst/>
          </a:prstGeom>
          <a:noFill/>
        </p:spPr>
        <p:txBody>
          <a:bodyPr wrap="square" lIns="91440" tIns="45720" rIns="91440" bIns="45720" rtlCol="0" anchor="t">
            <a:spAutoFit/>
          </a:bodyPr>
          <a:lstStyle/>
          <a:p>
            <a:pPr algn="ctr"/>
            <a:r>
              <a:rPr lang="en-US" sz="1400" dirty="0"/>
              <a:t>As of 6:00 pm 9/8/21</a:t>
            </a:r>
          </a:p>
        </p:txBody>
      </p:sp>
      <p:pic>
        <p:nvPicPr>
          <p:cNvPr id="3" name="Picture 2"/>
          <p:cNvPicPr>
            <a:picLocks noChangeAspect="1"/>
          </p:cNvPicPr>
          <p:nvPr/>
        </p:nvPicPr>
        <p:blipFill>
          <a:blip r:embed="rId2"/>
          <a:stretch>
            <a:fillRect/>
          </a:stretch>
        </p:blipFill>
        <p:spPr>
          <a:xfrm>
            <a:off x="457200" y="1371600"/>
            <a:ext cx="8412480" cy="5215095"/>
          </a:xfrm>
          <a:prstGeom prst="rect">
            <a:avLst/>
          </a:prstGeom>
        </p:spPr>
      </p:pic>
      <p:cxnSp>
        <p:nvCxnSpPr>
          <p:cNvPr id="5" name="Straight Connector 4">
            <a:extLst>
              <a:ext uri="{FF2B5EF4-FFF2-40B4-BE49-F238E27FC236}">
                <a16:creationId xmlns:a16="http://schemas.microsoft.com/office/drawing/2014/main" id="{1157BB87-B326-ACDA-7C61-52A2144165CA}"/>
              </a:ext>
            </a:extLst>
          </p:cNvPr>
          <p:cNvCxnSpPr/>
          <p:nvPr/>
        </p:nvCxnSpPr>
        <p:spPr>
          <a:xfrm>
            <a:off x="1344709" y="1360058"/>
            <a:ext cx="0" cy="5212080"/>
          </a:xfrm>
          <a:prstGeom prst="line">
            <a:avLst/>
          </a:prstGeom>
          <a:ln w="3810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07D11FF1-1D4B-A42C-DDDB-67A78CB41E9F}"/>
              </a:ext>
            </a:extLst>
          </p:cNvPr>
          <p:cNvSpPr txBox="1"/>
          <p:nvPr/>
        </p:nvSpPr>
        <p:spPr>
          <a:xfrm>
            <a:off x="1147482" y="5486400"/>
            <a:ext cx="1649506" cy="369332"/>
          </a:xfrm>
          <a:prstGeom prst="rect">
            <a:avLst/>
          </a:prstGeom>
          <a:noFill/>
        </p:spPr>
        <p:txBody>
          <a:bodyPr wrap="square" rtlCol="0">
            <a:spAutoFit/>
          </a:bodyPr>
          <a:lstStyle/>
          <a:p>
            <a:pPr algn="ctr"/>
            <a:r>
              <a:rPr lang="en-US" dirty="0"/>
              <a:t>Ida Landfall</a:t>
            </a:r>
          </a:p>
        </p:txBody>
      </p:sp>
    </p:spTree>
    <p:extLst>
      <p:ext uri="{BB962C8B-B14F-4D97-AF65-F5344CB8AC3E}">
        <p14:creationId xmlns:p14="http://schemas.microsoft.com/office/powerpoint/2010/main" val="27215754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A8A7525135B043A83D2918C4CA8876" ma:contentTypeVersion="52" ma:contentTypeDescription="Create a new document." ma:contentTypeScope="" ma:versionID="ba45740f3d8e31df89c396fdf92c5ded">
  <xsd:schema xmlns:xsd="http://www.w3.org/2001/XMLSchema" xmlns:xs="http://www.w3.org/2001/XMLSchema" xmlns:p="http://schemas.microsoft.com/office/2006/metadata/properties" xmlns:ns1="http://schemas.microsoft.com/sharepoint/v3" xmlns:ns2="2ee0fd35-f440-4da7-9d9b-71e4830c85a5" xmlns:ns3="b6844ad2-57fc-4684-8f55-cf4b7d5f6a2e" targetNamespace="http://schemas.microsoft.com/office/2006/metadata/properties" ma:root="true" ma:fieldsID="f84924781f490834db515283a6856905" ns1:_="" ns2:_="" ns3:_="">
    <xsd:import namespace="http://schemas.microsoft.com/sharepoint/v3"/>
    <xsd:import namespace="2ee0fd35-f440-4da7-9d9b-71e4830c85a5"/>
    <xsd:import namespace="b6844ad2-57fc-4684-8f55-cf4b7d5f6a2e"/>
    <xsd:element name="properties">
      <xsd:complexType>
        <xsd:sequence>
          <xsd:element name="documentManagement">
            <xsd:complexType>
              <xsd:all>
                <xsd:element ref="ns2:Owner"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e0fd35-f440-4da7-9d9b-71e4830c85a5" elementFormDefault="qualified">
    <xsd:import namespace="http://schemas.microsoft.com/office/2006/documentManagement/types"/>
    <xsd:import namespace="http://schemas.microsoft.com/office/infopath/2007/PartnerControls"/>
    <xsd:element name="Owner" ma:index="4" nillable="true" ma:displayName="Owner" ma:list="UserInfo" ma:SharePointGroup="0" ma:internalName="Own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844ad2-57fc-4684-8f55-cf4b7d5f6a2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Owner xmlns="2ee0fd35-f440-4da7-9d9b-71e4830c85a5">
      <UserInfo>
        <DisplayName/>
        <AccountId xsi:nil="true"/>
        <AccountType/>
      </UserInfo>
    </Owner>
  </documentManagement>
</p:properties>
</file>

<file path=customXml/itemProps1.xml><?xml version="1.0" encoding="utf-8"?>
<ds:datastoreItem xmlns:ds="http://schemas.openxmlformats.org/officeDocument/2006/customXml" ds:itemID="{05D41441-597D-4FE5-83C3-B4F3E495A673}"/>
</file>

<file path=customXml/itemProps2.xml><?xml version="1.0" encoding="utf-8"?>
<ds:datastoreItem xmlns:ds="http://schemas.openxmlformats.org/officeDocument/2006/customXml" ds:itemID="{2AB1A654-2593-4803-94D7-D312FA91EF53}"/>
</file>

<file path=customXml/itemProps3.xml><?xml version="1.0" encoding="utf-8"?>
<ds:datastoreItem xmlns:ds="http://schemas.openxmlformats.org/officeDocument/2006/customXml" ds:itemID="{B7608150-95FE-466F-9B38-FB372B6A400B}"/>
</file>

<file path=docProps/app.xml><?xml version="1.0" encoding="utf-8"?>
<Properties xmlns="http://schemas.openxmlformats.org/officeDocument/2006/extended-properties" xmlns:vt="http://schemas.openxmlformats.org/officeDocument/2006/docPropsVTypes">
  <Template>Office Theme</Template>
  <TotalTime>4769</TotalTime>
  <Words>3011</Words>
  <Application>Microsoft Office PowerPoint</Application>
  <PresentationFormat>On-screen Show (4:3)</PresentationFormat>
  <Paragraphs>222</Paragraphs>
  <Slides>20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Have You Prepared Your Business for the Next Disaster</vt:lpstr>
      <vt:lpstr>What is the LABEOC</vt:lpstr>
      <vt:lpstr>What is the LABEOC</vt:lpstr>
      <vt:lpstr>Research on / Research with</vt:lpstr>
      <vt:lpstr>Why the LABEOC</vt:lpstr>
      <vt:lpstr>Why the LABEOC</vt:lpstr>
      <vt:lpstr>Why the LABEOC</vt:lpstr>
      <vt:lpstr>Hurricane Ida</vt:lpstr>
      <vt:lpstr>Hurricane Ida Gas Station Trend by Metro Area LABEOC / NBEOC</vt:lpstr>
      <vt:lpstr>Hurricane Ida Gas Station Situational Awareness LABEOC / NBEOC</vt:lpstr>
      <vt:lpstr>Hurricane Ida Grocer Store Situational Awareness LABEOC / NBEOC</vt:lpstr>
      <vt:lpstr>Disaster Preparedness GENERAL</vt:lpstr>
      <vt:lpstr>Disaster Preparedness GENERAL</vt:lpstr>
      <vt:lpstr>Disaster Preparedness CYBER</vt:lpstr>
      <vt:lpstr>Business Preparedness RECOVERY</vt:lpstr>
      <vt:lpstr>Resources </vt:lpstr>
      <vt:lpstr>Resources </vt:lpstr>
      <vt:lpstr>Resources </vt:lpstr>
      <vt:lpstr>PowerPoint Presentation</vt:lpstr>
      <vt:lpstr>Jim Williams Public-Private Partnership Operations Officer Louisiana Business Emergency Operations Center University of Louisiana at Lafayette, A Carnegie R1 Research University www.LABEOC.org  james.williams@louisiana.edu O: 337-482-0633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Williams</dc:creator>
  <cp:lastModifiedBy>James Williams</cp:lastModifiedBy>
  <cp:revision>52</cp:revision>
  <dcterms:created xsi:type="dcterms:W3CDTF">2020-10-06T13:22:15Z</dcterms:created>
  <dcterms:modified xsi:type="dcterms:W3CDTF">2023-05-01T17:12:44Z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0x010100F4A8A7525135B043A83D2918C4CA8876</vt:lpwstr>
  </property>
</Properties>
</file>